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55"/>
  </p:notesMasterIdLst>
  <p:sldIdLst>
    <p:sldId id="256" r:id="rId2"/>
    <p:sldId id="257" r:id="rId3"/>
    <p:sldId id="335" r:id="rId4"/>
    <p:sldId id="337" r:id="rId5"/>
    <p:sldId id="286" r:id="rId6"/>
    <p:sldId id="287" r:id="rId7"/>
    <p:sldId id="340" r:id="rId8"/>
    <p:sldId id="259" r:id="rId9"/>
    <p:sldId id="260" r:id="rId10"/>
    <p:sldId id="289" r:id="rId11"/>
    <p:sldId id="290" r:id="rId12"/>
    <p:sldId id="291" r:id="rId13"/>
    <p:sldId id="261" r:id="rId14"/>
    <p:sldId id="312" r:id="rId15"/>
    <p:sldId id="293" r:id="rId16"/>
    <p:sldId id="313" r:id="rId17"/>
    <p:sldId id="292" r:id="rId18"/>
    <p:sldId id="319" r:id="rId19"/>
    <p:sldId id="294" r:id="rId20"/>
    <p:sldId id="298" r:id="rId21"/>
    <p:sldId id="268" r:id="rId22"/>
    <p:sldId id="302" r:id="rId23"/>
    <p:sldId id="300" r:id="rId24"/>
    <p:sldId id="303" r:id="rId25"/>
    <p:sldId id="304" r:id="rId26"/>
    <p:sldId id="305" r:id="rId27"/>
    <p:sldId id="266" r:id="rId28"/>
    <p:sldId id="299" r:id="rId29"/>
    <p:sldId id="306" r:id="rId30"/>
    <p:sldId id="309" r:id="rId31"/>
    <p:sldId id="321" r:id="rId32"/>
    <p:sldId id="322" r:id="rId33"/>
    <p:sldId id="336" r:id="rId34"/>
    <p:sldId id="323" r:id="rId35"/>
    <p:sldId id="324" r:id="rId36"/>
    <p:sldId id="325" r:id="rId37"/>
    <p:sldId id="314" r:id="rId38"/>
    <p:sldId id="326" r:id="rId39"/>
    <p:sldId id="311" r:id="rId40"/>
    <p:sldId id="327" r:id="rId41"/>
    <p:sldId id="316" r:id="rId42"/>
    <p:sldId id="328" r:id="rId43"/>
    <p:sldId id="317" r:id="rId44"/>
    <p:sldId id="318" r:id="rId45"/>
    <p:sldId id="329" r:id="rId46"/>
    <p:sldId id="330" r:id="rId47"/>
    <p:sldId id="332" r:id="rId48"/>
    <p:sldId id="338" r:id="rId49"/>
    <p:sldId id="339" r:id="rId50"/>
    <p:sldId id="280" r:id="rId51"/>
    <p:sldId id="331" r:id="rId52"/>
    <p:sldId id="333" r:id="rId53"/>
    <p:sldId id="334" r:id="rId5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4D7904-06D3-418C-913D-E059BBE134AA}">
  <a:tblStyle styleId="{504D7904-06D3-418C-913D-E059BBE134AA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3911"/>
  </p:normalViewPr>
  <p:slideViewPr>
    <p:cSldViewPr snapToGrid="0" snapToObjects="1">
      <p:cViewPr varScale="1">
        <p:scale>
          <a:sx n="115" d="100"/>
          <a:sy n="115" d="100"/>
        </p:scale>
        <p:origin x="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38288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744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034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607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050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471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49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691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349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241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369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864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03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8086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723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162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47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735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004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373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0668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909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05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990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2586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686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798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9421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9919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3386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1494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5979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2488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589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02594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606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9951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5651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0846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4849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127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6385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5101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5171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18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1996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493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2986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5031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528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912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6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956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32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1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Shape 1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199" cy="103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big imag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4" name="Shape 24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8" name="Shape 2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Shape 29"/>
          <p:cNvSpPr txBox="1"/>
          <p:nvPr/>
        </p:nvSpPr>
        <p:spPr>
          <a:xfrm>
            <a:off x="799645" y="697674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41000" y="15780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4" name="Shape 44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1" name="Shape 51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21.xml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22.xml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1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24.xml"/><Relationship Id="rId5" Type="http://schemas.openxmlformats.org/officeDocument/2006/relationships/image" Target="../media/image1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25.xml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26.xml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131466" y="1665202"/>
            <a:ext cx="4229100" cy="1181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2000" dirty="0" smtClean="0"/>
              <a:t>ATMOSPHERIC COMPOSITION </a:t>
            </a:r>
            <a:r>
              <a:rPr lang="es-ES" sz="2400" dirty="0" smtClean="0"/>
              <a:t/>
            </a:r>
            <a:br>
              <a:rPr lang="es-ES" sz="2400" dirty="0" smtClean="0"/>
            </a:br>
            <a:r>
              <a:rPr lang="es-ES" sz="2400" dirty="0" smtClean="0">
                <a:solidFill>
                  <a:srgbClr val="00BCD4"/>
                </a:solidFill>
              </a:rPr>
              <a:t>BEYOND THE C/O RATIO</a:t>
            </a:r>
            <a:endParaRPr lang="e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/>
          <a:stretch/>
        </p:blipFill>
        <p:spPr>
          <a:xfrm rot="20716586">
            <a:off x="4873999" y="-1505917"/>
            <a:ext cx="7226626" cy="7065872"/>
          </a:xfrm>
          <a:prstGeom prst="snip2Diag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69" y="2905991"/>
            <a:ext cx="436961" cy="586593"/>
          </a:xfrm>
          <a:prstGeom prst="rect">
            <a:avLst/>
          </a:prstGeom>
        </p:spPr>
      </p:pic>
      <p:sp>
        <p:nvSpPr>
          <p:cNvPr id="16" name="Shape 88"/>
          <p:cNvSpPr txBox="1">
            <a:spLocks/>
          </p:cNvSpPr>
          <p:nvPr/>
        </p:nvSpPr>
        <p:spPr>
          <a:xfrm>
            <a:off x="1350410" y="2952943"/>
            <a:ext cx="4531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Font typeface="Karla"/>
              <a:buNone/>
            </a:pPr>
            <a:r>
              <a:rPr lang="es-ES" sz="1400" b="1" dirty="0" smtClean="0">
                <a:solidFill>
                  <a:schemeClr val="bg1">
                    <a:lumMod val="65000"/>
                  </a:schemeClr>
                </a:solidFill>
              </a:rPr>
              <a:t>Néstor Espinoza</a:t>
            </a:r>
          </a:p>
          <a:p>
            <a:pPr>
              <a:spcBef>
                <a:spcPts val="0"/>
              </a:spcBef>
              <a:buFont typeface="Karla"/>
              <a:buNone/>
            </a:pPr>
            <a:r>
              <a:rPr lang="es-ES" sz="1100" dirty="0" smtClean="0">
                <a:solidFill>
                  <a:schemeClr val="bg1">
                    <a:lumMod val="65000"/>
                  </a:schemeClr>
                </a:solidFill>
              </a:rPr>
              <a:t>Pontificia Universidad Católica de Chile</a:t>
            </a:r>
            <a:endParaRPr lang="en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18661" y="2817384"/>
            <a:ext cx="3846254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32"/>
          <a:stretch/>
        </p:blipFill>
        <p:spPr>
          <a:xfrm>
            <a:off x="218661" y="2969057"/>
            <a:ext cx="467872" cy="523527"/>
          </a:xfrm>
          <a:prstGeom prst="rect">
            <a:avLst/>
          </a:prstGeom>
        </p:spPr>
      </p:pic>
      <p:sp>
        <p:nvSpPr>
          <p:cNvPr id="20" name="Shape 88"/>
          <p:cNvSpPr txBox="1">
            <a:spLocks/>
          </p:cNvSpPr>
          <p:nvPr/>
        </p:nvSpPr>
        <p:spPr>
          <a:xfrm>
            <a:off x="427482" y="3852939"/>
            <a:ext cx="4531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Font typeface="Karla"/>
              <a:buNone/>
            </a:pPr>
            <a:r>
              <a:rPr lang="es-ES" sz="1400" b="1" dirty="0" err="1" smtClean="0">
                <a:solidFill>
                  <a:schemeClr val="bg1">
                    <a:lumMod val="65000"/>
                  </a:schemeClr>
                </a:solidFill>
              </a:rPr>
              <a:t>Mentors</a:t>
            </a:r>
            <a:r>
              <a:rPr lang="es-ES" sz="14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</a:rPr>
              <a:t>Jonathan </a:t>
            </a:r>
            <a:r>
              <a:rPr lang="es-ES" sz="1400" dirty="0" err="1" smtClean="0">
                <a:solidFill>
                  <a:schemeClr val="bg1">
                    <a:lumMod val="65000"/>
                  </a:schemeClr>
                </a:solidFill>
              </a:rPr>
              <a:t>Fortney</a:t>
            </a:r>
            <a:r>
              <a:rPr lang="es-E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</a:rPr>
              <a:t>&amp; Yamila Miguel</a:t>
            </a:r>
          </a:p>
          <a:p>
            <a:pPr>
              <a:spcBef>
                <a:spcPts val="0"/>
              </a:spcBef>
              <a:buFont typeface="Karla"/>
              <a:buNone/>
            </a:pPr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</a:rPr>
              <a:t>CO-</a:t>
            </a:r>
            <a:r>
              <a:rPr lang="es-ES" sz="1400" dirty="0" err="1" smtClean="0">
                <a:solidFill>
                  <a:schemeClr val="bg1">
                    <a:lumMod val="65000"/>
                  </a:schemeClr>
                </a:solidFill>
              </a:rPr>
              <a:t>Is</a:t>
            </a:r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</a:rPr>
              <a:t>: K. </a:t>
            </a:r>
            <a:r>
              <a:rPr lang="es-ES" sz="1400" dirty="0" err="1" smtClean="0">
                <a:solidFill>
                  <a:schemeClr val="bg1">
                    <a:lumMod val="65000"/>
                  </a:schemeClr>
                </a:solidFill>
              </a:rPr>
              <a:t>Lodders</a:t>
            </a:r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</a:rPr>
              <a:t> &amp; B. </a:t>
            </a:r>
            <a:r>
              <a:rPr lang="es-ES" sz="1400" dirty="0" err="1" smtClean="0">
                <a:solidFill>
                  <a:schemeClr val="bg1">
                    <a:lumMod val="65000"/>
                  </a:schemeClr>
                </a:solidFill>
              </a:rPr>
              <a:t>Fegley</a:t>
            </a:r>
            <a:endParaRPr lang="en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1" y="281480"/>
            <a:ext cx="3183983" cy="4166777"/>
          </a:xfrm>
          <a:prstGeom prst="rect">
            <a:avLst/>
          </a:prstGeom>
        </p:spPr>
      </p:pic>
      <p:sp>
        <p:nvSpPr>
          <p:cNvPr id="7" name="Shape 88"/>
          <p:cNvSpPr txBox="1">
            <a:spLocks/>
          </p:cNvSpPr>
          <p:nvPr/>
        </p:nvSpPr>
        <p:spPr>
          <a:xfrm>
            <a:off x="1124222" y="4577768"/>
            <a:ext cx="4531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Font typeface="Karla"/>
              <a:buNone/>
            </a:pP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Sing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 et al., 2016)</a:t>
            </a:r>
            <a:endParaRPr lang="e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Shape 105"/>
          <p:cNvSpPr txBox="1">
            <a:spLocks noGrp="1"/>
          </p:cNvSpPr>
          <p:nvPr>
            <p:ph type="body" idx="1"/>
          </p:nvPr>
        </p:nvSpPr>
        <p:spPr>
          <a:xfrm>
            <a:off x="2867771" y="1846922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ES" dirty="0" err="1" smtClean="0"/>
              <a:t>Our</a:t>
            </a:r>
            <a:r>
              <a:rPr lang="es-ES" dirty="0" smtClean="0"/>
              <a:t> “</a:t>
            </a:r>
            <a:r>
              <a:rPr lang="es-ES" dirty="0" err="1" smtClean="0"/>
              <a:t>big</a:t>
            </a:r>
            <a:r>
              <a:rPr lang="es-ES" dirty="0" smtClean="0"/>
              <a:t> 6”:</a:t>
            </a:r>
            <a:endParaRPr lang="es-ES" dirty="0"/>
          </a:p>
          <a:p>
            <a:pPr lvl="0" algn="ctr">
              <a:spcBef>
                <a:spcPts val="0"/>
              </a:spcBef>
              <a:buNone/>
            </a:pPr>
            <a:r>
              <a:rPr lang="es-ES" sz="2800" dirty="0" err="1" smtClean="0">
                <a:solidFill>
                  <a:schemeClr val="bg1">
                    <a:lumMod val="65000"/>
                  </a:schemeClr>
                </a:solidFill>
              </a:rPr>
              <a:t>Na</a:t>
            </a:r>
            <a:r>
              <a:rPr lang="es-ES" sz="2800" dirty="0" smtClean="0">
                <a:solidFill>
                  <a:schemeClr val="bg1">
                    <a:lumMod val="65000"/>
                  </a:schemeClr>
                </a:solidFill>
              </a:rPr>
              <a:t>, K, Ti, V, Fe, O</a:t>
            </a:r>
            <a:endParaRPr lang="en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1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1" y="281480"/>
            <a:ext cx="3183983" cy="4166777"/>
          </a:xfrm>
          <a:prstGeom prst="rect">
            <a:avLst/>
          </a:prstGeom>
        </p:spPr>
      </p:pic>
      <p:sp>
        <p:nvSpPr>
          <p:cNvPr id="7" name="Shape 88"/>
          <p:cNvSpPr txBox="1">
            <a:spLocks/>
          </p:cNvSpPr>
          <p:nvPr/>
        </p:nvSpPr>
        <p:spPr>
          <a:xfrm>
            <a:off x="1124222" y="4577768"/>
            <a:ext cx="4531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Font typeface="Karla"/>
              <a:buNone/>
            </a:pP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Sing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 et al., 2016)</a:t>
            </a:r>
            <a:endParaRPr lang="e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Shape 105"/>
          <p:cNvSpPr txBox="1">
            <a:spLocks noGrp="1"/>
          </p:cNvSpPr>
          <p:nvPr>
            <p:ph type="body" idx="1"/>
          </p:nvPr>
        </p:nvSpPr>
        <p:spPr>
          <a:xfrm>
            <a:off x="2867771" y="1846922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ES" dirty="0" err="1" smtClean="0"/>
              <a:t>Our</a:t>
            </a:r>
            <a:r>
              <a:rPr lang="es-ES" dirty="0" smtClean="0"/>
              <a:t> “</a:t>
            </a:r>
            <a:r>
              <a:rPr lang="es-ES" dirty="0" err="1" smtClean="0"/>
              <a:t>big</a:t>
            </a:r>
            <a:r>
              <a:rPr lang="es-ES" dirty="0" smtClean="0"/>
              <a:t> 6”:</a:t>
            </a:r>
            <a:endParaRPr lang="es-ES" dirty="0"/>
          </a:p>
          <a:p>
            <a:pPr lvl="0" algn="ctr">
              <a:spcBef>
                <a:spcPts val="0"/>
              </a:spcBef>
              <a:buNone/>
            </a:pPr>
            <a:r>
              <a:rPr lang="es-ES" sz="2800" dirty="0" err="1" smtClean="0">
                <a:solidFill>
                  <a:srgbClr val="FF0000"/>
                </a:solidFill>
              </a:rPr>
              <a:t>Na</a:t>
            </a:r>
            <a:r>
              <a:rPr lang="es-ES" sz="2800" dirty="0" smtClean="0">
                <a:solidFill>
                  <a:srgbClr val="FF0000"/>
                </a:solidFill>
              </a:rPr>
              <a:t>, K, Ti, V, Fe</a:t>
            </a:r>
            <a:r>
              <a:rPr lang="es-ES" sz="2800" dirty="0" smtClean="0">
                <a:solidFill>
                  <a:schemeClr val="bg1">
                    <a:lumMod val="65000"/>
                  </a:schemeClr>
                </a:solidFill>
              </a:rPr>
              <a:t>, O</a:t>
            </a:r>
            <a:endParaRPr lang="en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5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1" y="281480"/>
            <a:ext cx="3183983" cy="4166777"/>
          </a:xfrm>
          <a:prstGeom prst="rect">
            <a:avLst/>
          </a:prstGeom>
        </p:spPr>
      </p:pic>
      <p:sp>
        <p:nvSpPr>
          <p:cNvPr id="7" name="Shape 88"/>
          <p:cNvSpPr txBox="1">
            <a:spLocks/>
          </p:cNvSpPr>
          <p:nvPr/>
        </p:nvSpPr>
        <p:spPr>
          <a:xfrm>
            <a:off x="1124222" y="4577768"/>
            <a:ext cx="4531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Font typeface="Karla"/>
              <a:buNone/>
            </a:pP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Sing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 et al., 2016)</a:t>
            </a:r>
            <a:endParaRPr lang="e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Shape 105"/>
          <p:cNvSpPr txBox="1">
            <a:spLocks noGrp="1"/>
          </p:cNvSpPr>
          <p:nvPr>
            <p:ph type="body" idx="1"/>
          </p:nvPr>
        </p:nvSpPr>
        <p:spPr>
          <a:xfrm>
            <a:off x="2867771" y="1846922"/>
            <a:ext cx="5324100" cy="11193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ES" dirty="0" err="1" smtClean="0"/>
              <a:t>Our</a:t>
            </a:r>
            <a:r>
              <a:rPr lang="es-ES" dirty="0" smtClean="0"/>
              <a:t> “</a:t>
            </a:r>
            <a:r>
              <a:rPr lang="es-ES" dirty="0" err="1" smtClean="0"/>
              <a:t>big</a:t>
            </a:r>
            <a:r>
              <a:rPr lang="es-ES" dirty="0" smtClean="0"/>
              <a:t> 6”:</a:t>
            </a:r>
            <a:endParaRPr lang="es-ES" dirty="0"/>
          </a:p>
          <a:p>
            <a:pPr lvl="0" algn="ctr">
              <a:spcBef>
                <a:spcPts val="0"/>
              </a:spcBef>
              <a:buNone/>
            </a:pPr>
            <a:r>
              <a:rPr lang="es-ES" sz="2800" dirty="0" err="1" smtClean="0">
                <a:solidFill>
                  <a:srgbClr val="FF0000"/>
                </a:solidFill>
              </a:rPr>
              <a:t>Na</a:t>
            </a:r>
            <a:r>
              <a:rPr lang="es-ES" sz="2800" dirty="0" smtClean="0">
                <a:solidFill>
                  <a:srgbClr val="FF0000"/>
                </a:solidFill>
              </a:rPr>
              <a:t>, K, Ti, V, Fe</a:t>
            </a:r>
            <a:r>
              <a:rPr lang="es-ES" sz="2800" dirty="0" smtClean="0">
                <a:solidFill>
                  <a:schemeClr val="bg1">
                    <a:lumMod val="65000"/>
                  </a:schemeClr>
                </a:solidFill>
              </a:rPr>
              <a:t>, O</a:t>
            </a:r>
          </a:p>
          <a:p>
            <a:pPr lvl="0" algn="ctr">
              <a:spcBef>
                <a:spcPts val="0"/>
              </a:spcBef>
              <a:buNone/>
            </a:pPr>
            <a:endParaRPr lang="es-ES" sz="2800" dirty="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s-ES" sz="2800" dirty="0" smtClean="0">
                <a:solidFill>
                  <a:schemeClr val="bg1">
                    <a:lumMod val="65000"/>
                  </a:schemeClr>
                </a:solidFill>
              </a:rPr>
              <a:t>         </a:t>
            </a:r>
            <a:endParaRPr lang="en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65880" y="2966224"/>
            <a:ext cx="2327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(time-evolving) physics</a:t>
            </a:r>
          </a:p>
          <a:p>
            <a:r>
              <a:rPr lang="en-US" dirty="0" smtClean="0"/>
              <a:t>+ (time-evolving) chemistry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99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</a:t>
            </a:r>
            <a:r>
              <a:rPr lang="es-ES" dirty="0" smtClean="0"/>
              <a:t>E </a:t>
            </a:r>
            <a:r>
              <a:rPr lang="es-ES" dirty="0" smtClean="0">
                <a:solidFill>
                  <a:srgbClr val="FF5722"/>
                </a:solidFill>
              </a:rPr>
              <a:t>MODEL</a:t>
            </a:r>
            <a:endParaRPr lang="en"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s-ES" dirty="0" smtClean="0"/>
              <a:t>1+1D </a:t>
            </a:r>
            <a:r>
              <a:rPr lang="es-ES" dirty="0" err="1" smtClean="0"/>
              <a:t>Chambers</a:t>
            </a:r>
            <a:r>
              <a:rPr lang="es-ES" dirty="0" smtClean="0"/>
              <a:t> (2009) disk </a:t>
            </a:r>
            <a:r>
              <a:rPr lang="es-ES" dirty="0" err="1" smtClean="0"/>
              <a:t>model</a:t>
            </a:r>
            <a:r>
              <a:rPr lang="es-ES" dirty="0" smtClean="0"/>
              <a:t>.</a:t>
            </a:r>
            <a:endParaRPr lang="en" dirty="0"/>
          </a:p>
        </p:txBody>
      </p:sp>
      <p:grpSp>
        <p:nvGrpSpPr>
          <p:cNvPr id="11" name="Shape 837"/>
          <p:cNvGrpSpPr/>
          <p:nvPr/>
        </p:nvGrpSpPr>
        <p:grpSpPr>
          <a:xfrm>
            <a:off x="385830" y="893500"/>
            <a:ext cx="452420" cy="433992"/>
            <a:chOff x="5233525" y="4954450"/>
            <a:chExt cx="538275" cy="516350"/>
          </a:xfrm>
          <a:solidFill>
            <a:srgbClr val="FF0000"/>
          </a:solidFill>
        </p:grpSpPr>
        <p:sp>
          <p:nvSpPr>
            <p:cNvPr id="12" name="Shape 83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4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844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45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84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84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8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</a:t>
            </a:r>
            <a:r>
              <a:rPr lang="es-ES" dirty="0" smtClean="0"/>
              <a:t>E </a:t>
            </a:r>
            <a:r>
              <a:rPr lang="es-ES" dirty="0" smtClean="0">
                <a:solidFill>
                  <a:srgbClr val="FF5722"/>
                </a:solidFill>
              </a:rPr>
              <a:t>MODEL</a:t>
            </a:r>
            <a:endParaRPr lang="en"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s-ES" dirty="0" smtClean="0"/>
              <a:t>1+1D </a:t>
            </a:r>
            <a:r>
              <a:rPr lang="es-ES" dirty="0" err="1" smtClean="0"/>
              <a:t>Chambers</a:t>
            </a:r>
            <a:r>
              <a:rPr lang="es-ES" dirty="0" smtClean="0"/>
              <a:t> (2009) disk </a:t>
            </a:r>
            <a:r>
              <a:rPr lang="es-ES" dirty="0" err="1" smtClean="0"/>
              <a:t>model</a:t>
            </a:r>
            <a:r>
              <a:rPr lang="es-ES" dirty="0" smtClean="0"/>
              <a:t>.</a:t>
            </a:r>
            <a:endParaRPr lang="en" dirty="0"/>
          </a:p>
        </p:txBody>
      </p:sp>
      <p:grpSp>
        <p:nvGrpSpPr>
          <p:cNvPr id="11" name="Shape 837"/>
          <p:cNvGrpSpPr/>
          <p:nvPr/>
        </p:nvGrpSpPr>
        <p:grpSpPr>
          <a:xfrm>
            <a:off x="385830" y="893500"/>
            <a:ext cx="452420" cy="433992"/>
            <a:chOff x="5233525" y="4954450"/>
            <a:chExt cx="538275" cy="516350"/>
          </a:xfrm>
          <a:solidFill>
            <a:srgbClr val="FF0000"/>
          </a:solidFill>
        </p:grpSpPr>
        <p:sp>
          <p:nvSpPr>
            <p:cNvPr id="12" name="Shape 83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4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844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45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84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84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8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3" b="2267"/>
          <a:stretch/>
        </p:blipFill>
        <p:spPr>
          <a:xfrm>
            <a:off x="986654" y="1984917"/>
            <a:ext cx="5027291" cy="30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9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</a:t>
            </a:r>
            <a:r>
              <a:rPr lang="es-ES" dirty="0" smtClean="0"/>
              <a:t>E </a:t>
            </a:r>
            <a:r>
              <a:rPr lang="es-ES" dirty="0" smtClean="0">
                <a:solidFill>
                  <a:srgbClr val="FF5722"/>
                </a:solidFill>
              </a:rPr>
              <a:t>MODEL</a:t>
            </a:r>
            <a:endParaRPr lang="en"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s-ES" dirty="0" smtClean="0"/>
              <a:t>1+1D </a:t>
            </a:r>
            <a:r>
              <a:rPr lang="es-ES" dirty="0" err="1" smtClean="0"/>
              <a:t>Chambers</a:t>
            </a:r>
            <a:r>
              <a:rPr lang="es-ES" dirty="0" smtClean="0"/>
              <a:t> (2009) disk </a:t>
            </a:r>
            <a:r>
              <a:rPr lang="es-ES" dirty="0" err="1" smtClean="0"/>
              <a:t>model</a:t>
            </a:r>
            <a:r>
              <a:rPr lang="es-ES" dirty="0" smtClean="0"/>
              <a:t>.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s-ES" dirty="0" err="1" smtClean="0"/>
              <a:t>Chemical</a:t>
            </a:r>
            <a:r>
              <a:rPr lang="es-ES" dirty="0" smtClean="0"/>
              <a:t> </a:t>
            </a:r>
            <a:r>
              <a:rPr lang="es-ES" dirty="0" err="1" smtClean="0"/>
              <a:t>equilibrium</a:t>
            </a:r>
            <a:r>
              <a:rPr lang="es-ES" dirty="0" smtClean="0"/>
              <a:t> (w/ CEA).</a:t>
            </a:r>
            <a:endParaRPr lang="en" dirty="0"/>
          </a:p>
        </p:txBody>
      </p:sp>
      <p:grpSp>
        <p:nvGrpSpPr>
          <p:cNvPr id="11" name="Shape 837"/>
          <p:cNvGrpSpPr/>
          <p:nvPr/>
        </p:nvGrpSpPr>
        <p:grpSpPr>
          <a:xfrm>
            <a:off x="385830" y="893500"/>
            <a:ext cx="452420" cy="433992"/>
            <a:chOff x="5233525" y="4954450"/>
            <a:chExt cx="538275" cy="516350"/>
          </a:xfrm>
          <a:solidFill>
            <a:srgbClr val="FF0000"/>
          </a:solidFill>
        </p:grpSpPr>
        <p:sp>
          <p:nvSpPr>
            <p:cNvPr id="12" name="Shape 83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4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844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45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84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84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8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8179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</a:t>
            </a:r>
            <a:r>
              <a:rPr lang="es-ES" dirty="0" smtClean="0"/>
              <a:t>E </a:t>
            </a:r>
            <a:r>
              <a:rPr lang="es-ES" dirty="0" smtClean="0">
                <a:solidFill>
                  <a:srgbClr val="FF5722"/>
                </a:solidFill>
              </a:rPr>
              <a:t>MODEL</a:t>
            </a:r>
            <a:endParaRPr lang="en"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s-ES" dirty="0" smtClean="0"/>
              <a:t>1+1D </a:t>
            </a:r>
            <a:r>
              <a:rPr lang="es-ES" dirty="0" err="1" smtClean="0"/>
              <a:t>Chambers</a:t>
            </a:r>
            <a:r>
              <a:rPr lang="es-ES" dirty="0" smtClean="0"/>
              <a:t> (2009) disk </a:t>
            </a:r>
            <a:r>
              <a:rPr lang="es-ES" dirty="0" err="1" smtClean="0"/>
              <a:t>model</a:t>
            </a:r>
            <a:r>
              <a:rPr lang="es-ES" dirty="0" smtClean="0"/>
              <a:t>.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s-ES" dirty="0" err="1" smtClean="0"/>
              <a:t>Chemical</a:t>
            </a:r>
            <a:r>
              <a:rPr lang="es-ES" dirty="0" smtClean="0"/>
              <a:t> </a:t>
            </a:r>
            <a:r>
              <a:rPr lang="es-ES" dirty="0" err="1" smtClean="0"/>
              <a:t>equilibrium</a:t>
            </a:r>
            <a:r>
              <a:rPr lang="es-ES" dirty="0" smtClean="0"/>
              <a:t> (w/ CEA).</a:t>
            </a:r>
            <a:endParaRPr lang="en" dirty="0"/>
          </a:p>
        </p:txBody>
      </p:sp>
      <p:grpSp>
        <p:nvGrpSpPr>
          <p:cNvPr id="11" name="Shape 837"/>
          <p:cNvGrpSpPr/>
          <p:nvPr/>
        </p:nvGrpSpPr>
        <p:grpSpPr>
          <a:xfrm>
            <a:off x="385830" y="893500"/>
            <a:ext cx="452420" cy="433992"/>
            <a:chOff x="5233525" y="4954450"/>
            <a:chExt cx="538275" cy="516350"/>
          </a:xfrm>
          <a:solidFill>
            <a:srgbClr val="FF0000"/>
          </a:solidFill>
        </p:grpSpPr>
        <p:sp>
          <p:nvSpPr>
            <p:cNvPr id="12" name="Shape 83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4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844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45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84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84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8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59" y="2338917"/>
            <a:ext cx="3579682" cy="26819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90141" y="4804004"/>
            <a:ext cx="23086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(</a:t>
            </a:r>
            <a:r>
              <a:rPr lang="en-US" sz="1100" b="1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github.com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/</a:t>
            </a:r>
            <a:r>
              <a:rPr lang="en-US" sz="1100" b="1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nespinoza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/</a:t>
            </a:r>
            <a:r>
              <a:rPr lang="en-US" sz="1100" b="1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pyCEA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)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8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</a:t>
            </a:r>
            <a:r>
              <a:rPr lang="es-ES" dirty="0" smtClean="0"/>
              <a:t>E </a:t>
            </a:r>
            <a:r>
              <a:rPr lang="es-ES" dirty="0" smtClean="0">
                <a:solidFill>
                  <a:srgbClr val="FF5722"/>
                </a:solidFill>
              </a:rPr>
              <a:t>MODEL</a:t>
            </a:r>
            <a:endParaRPr lang="en" dirty="0"/>
          </a:p>
        </p:txBody>
      </p:sp>
      <p:grpSp>
        <p:nvGrpSpPr>
          <p:cNvPr id="11" name="Shape 837"/>
          <p:cNvGrpSpPr/>
          <p:nvPr/>
        </p:nvGrpSpPr>
        <p:grpSpPr>
          <a:xfrm>
            <a:off x="385830" y="893500"/>
            <a:ext cx="452420" cy="433992"/>
            <a:chOff x="5233525" y="4954450"/>
            <a:chExt cx="538275" cy="516350"/>
          </a:xfrm>
          <a:solidFill>
            <a:srgbClr val="FF0000"/>
          </a:solidFill>
        </p:grpSpPr>
        <p:sp>
          <p:nvSpPr>
            <p:cNvPr id="12" name="Shape 83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4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844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45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84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84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8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Chemical network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323917" y="1579289"/>
            <a:ext cx="13773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Lodders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et al. (2003)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Moriarty et al. (2014)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65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</a:t>
            </a:r>
            <a:r>
              <a:rPr lang="es-ES" dirty="0" smtClean="0"/>
              <a:t>E </a:t>
            </a:r>
            <a:r>
              <a:rPr lang="es-ES" dirty="0" smtClean="0">
                <a:solidFill>
                  <a:srgbClr val="FF5722"/>
                </a:solidFill>
              </a:rPr>
              <a:t>MODEL</a:t>
            </a:r>
            <a:endParaRPr lang="en" dirty="0"/>
          </a:p>
        </p:txBody>
      </p:sp>
      <p:grpSp>
        <p:nvGrpSpPr>
          <p:cNvPr id="11" name="Shape 837"/>
          <p:cNvGrpSpPr/>
          <p:nvPr/>
        </p:nvGrpSpPr>
        <p:grpSpPr>
          <a:xfrm>
            <a:off x="385830" y="893500"/>
            <a:ext cx="452420" cy="433992"/>
            <a:chOff x="5233525" y="4954450"/>
            <a:chExt cx="538275" cy="516350"/>
          </a:xfrm>
          <a:solidFill>
            <a:srgbClr val="FF0000"/>
          </a:solidFill>
        </p:grpSpPr>
        <p:sp>
          <p:nvSpPr>
            <p:cNvPr id="12" name="Shape 83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4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844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45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84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84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8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31470" y="1942141"/>
            <a:ext cx="299188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Karla" charset="0"/>
                <a:ea typeface="Karla" charset="0"/>
                <a:cs typeface="Karla" charset="0"/>
              </a:rPr>
              <a:t>Gas species:</a:t>
            </a:r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/>
            </a:r>
            <a:br>
              <a:rPr lang="en-US" dirty="0" smtClean="0">
                <a:latin typeface="Karla" charset="0"/>
                <a:ea typeface="Karla" charset="0"/>
                <a:cs typeface="Karla" charset="0"/>
              </a:rPr>
            </a:b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Al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AlN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AlC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AlH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AlH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ALO ALOH ALS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C CH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4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CN CO CO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CS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Ca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CaH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CaO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CaOH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CaS</a:t>
            </a:r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K KCN KH KOH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Fe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FeH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FeO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FeS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Fe(OH)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H H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H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 H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S HCN HCO HS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He</a:t>
            </a: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Mg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MgH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MgN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MgO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MgOH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MgS</a:t>
            </a:r>
            <a:endParaRPr lang="en-US" sz="1200" dirty="0">
              <a:latin typeface="Karla" charset="0"/>
              <a:ea typeface="Karla" charset="0"/>
              <a:cs typeface="Karla" charset="0"/>
            </a:endParaRPr>
          </a:p>
          <a:p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b="1" dirty="0" smtClean="0">
                <a:latin typeface="Karla" charset="0"/>
                <a:ea typeface="Karla" charset="0"/>
                <a:cs typeface="Karla" charset="0"/>
              </a:rPr>
              <a:t>Solid species: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NaAlSi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8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KAlSi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8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         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MgAl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4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Al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Ca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Al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SiO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7</a:t>
            </a:r>
          </a:p>
          <a:p>
            <a:endParaRPr lang="en-US" dirty="0" smtClean="0"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latin typeface="Karla" charset="0"/>
              <a:ea typeface="Karla" charset="0"/>
              <a:cs typeface="Karla" charset="0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31134" y="2137837"/>
            <a:ext cx="182453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N 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NH NH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NO</a:t>
            </a: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Na Na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NaH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NaO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NaOH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O O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OH</a:t>
            </a: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S S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SN SO SO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Si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SiH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SiH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4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SiN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SiO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SiS</a:t>
            </a:r>
            <a:endParaRPr lang="en-US" sz="1200" dirty="0"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Ti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TiO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TiO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TiS</a:t>
            </a:r>
            <a:endParaRPr lang="en-US" sz="1200" dirty="0"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V VN VO VO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Chemical network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27413" y="4009820"/>
            <a:ext cx="9492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Mg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SiO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4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Fe(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a,c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)</a:t>
            </a:r>
          </a:p>
          <a:p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FeS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(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a,b,c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) 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CaAl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12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19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CaAl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Si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33319" y="4009813"/>
            <a:ext cx="9492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Al</a:t>
            </a:r>
            <a:endParaRPr lang="en-US" sz="1200" baseline="-250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Fe(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a,c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)</a:t>
            </a:r>
          </a:p>
          <a:p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FeS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(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a,b,c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) 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CaAl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12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19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CaAl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Si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7155" y="4009814"/>
            <a:ext cx="6495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CaTiO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</a:p>
          <a:p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TiN</a:t>
            </a:r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Ti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V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Fe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4</a:t>
            </a:r>
          </a:p>
          <a:p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17879" y="4009814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MgS</a:t>
            </a:r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MgSiO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</a:p>
          <a:p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23917" y="1579289"/>
            <a:ext cx="13773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Lodders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et al. (2003)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Moriarty et al. (2014)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8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</a:t>
            </a:r>
            <a:r>
              <a:rPr lang="es-ES" dirty="0" smtClean="0"/>
              <a:t>E </a:t>
            </a:r>
            <a:r>
              <a:rPr lang="es-ES" dirty="0" smtClean="0">
                <a:solidFill>
                  <a:srgbClr val="FF5722"/>
                </a:solidFill>
              </a:rPr>
              <a:t>MODEL</a:t>
            </a:r>
            <a:endParaRPr lang="en" dirty="0"/>
          </a:p>
        </p:txBody>
      </p:sp>
      <p:grpSp>
        <p:nvGrpSpPr>
          <p:cNvPr id="11" name="Shape 837"/>
          <p:cNvGrpSpPr/>
          <p:nvPr/>
        </p:nvGrpSpPr>
        <p:grpSpPr>
          <a:xfrm>
            <a:off x="385830" y="893500"/>
            <a:ext cx="452420" cy="433992"/>
            <a:chOff x="5233525" y="4954450"/>
            <a:chExt cx="538275" cy="516350"/>
          </a:xfrm>
          <a:solidFill>
            <a:srgbClr val="FF0000"/>
          </a:solidFill>
        </p:grpSpPr>
        <p:sp>
          <p:nvSpPr>
            <p:cNvPr id="12" name="Shape 83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4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844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45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84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84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8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31470" y="1942141"/>
            <a:ext cx="299188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Karla" charset="0"/>
                <a:ea typeface="Karla" charset="0"/>
                <a:cs typeface="Karla" charset="0"/>
              </a:rPr>
              <a:t>Gas species:</a:t>
            </a:r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/>
            </a:r>
            <a:br>
              <a:rPr lang="en-US" dirty="0" smtClean="0">
                <a:latin typeface="Karla" charset="0"/>
                <a:ea typeface="Karla" charset="0"/>
                <a:cs typeface="Karla" charset="0"/>
              </a:rPr>
            </a:b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Al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AlN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AlC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AlH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AlH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ALO ALOH ALS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C CH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4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CN CO CO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CS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Ca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CaH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CaO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CaOH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CaS</a:t>
            </a:r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K KCN KH KOH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Fe </a:t>
            </a:r>
            <a:r>
              <a:rPr lang="en-US" sz="1200" dirty="0" err="1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FeH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FeO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FeS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Fe(OH)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H H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H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 H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S HCN HCO 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HS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He</a:t>
            </a: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Mg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MgH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MgN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MgO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MgOH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MgS</a:t>
            </a:r>
            <a:endParaRPr lang="en-US" sz="1200" dirty="0">
              <a:latin typeface="Karla" charset="0"/>
              <a:ea typeface="Karla" charset="0"/>
              <a:cs typeface="Karla" charset="0"/>
            </a:endParaRPr>
          </a:p>
          <a:p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b="1" dirty="0" smtClean="0">
                <a:latin typeface="Karla" charset="0"/>
                <a:ea typeface="Karla" charset="0"/>
                <a:cs typeface="Karla" charset="0"/>
              </a:rPr>
              <a:t>Solid species: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NaAlSi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8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KAlSi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8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        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MgAl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4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Al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</a:p>
          <a:p>
            <a:r>
              <a:rPr lang="en-US" sz="1200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Ca</a:t>
            </a:r>
            <a:r>
              <a:rPr lang="en-US" sz="1200" baseline="-25000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Al</a:t>
            </a:r>
            <a:r>
              <a:rPr lang="en-US" sz="1200" baseline="-25000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SiO</a:t>
            </a:r>
            <a:r>
              <a:rPr lang="en-US" sz="1200" baseline="-25000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7</a:t>
            </a:r>
          </a:p>
          <a:p>
            <a:endParaRPr lang="en-US" dirty="0" smtClean="0"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latin typeface="Karla" charset="0"/>
              <a:ea typeface="Karla" charset="0"/>
              <a:cs typeface="Karla" charset="0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31134" y="2137837"/>
            <a:ext cx="182453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N 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NH NH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NO</a:t>
            </a: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Na Na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NaH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NaO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NaOH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O O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OH</a:t>
            </a: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S S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SN SO SO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Si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SiH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SiH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4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SiN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SiO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SiS</a:t>
            </a:r>
            <a:endParaRPr lang="en-US" sz="1200" dirty="0"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Ti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TiO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TiO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TiS</a:t>
            </a:r>
            <a:endParaRPr lang="en-US" sz="1200" dirty="0">
              <a:solidFill>
                <a:srgbClr val="FF0000"/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V VN VO VO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Chemical network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27413" y="4009820"/>
            <a:ext cx="9492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Mg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SiO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4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Fe(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a,c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)</a:t>
            </a:r>
          </a:p>
          <a:p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FeS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(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a,b,c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) 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CaAl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12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19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CaAl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Si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33319" y="4009813"/>
            <a:ext cx="9492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Al</a:t>
            </a:r>
            <a:endParaRPr lang="en-US" sz="1200" baseline="-250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Fe(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a,c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)</a:t>
            </a:r>
          </a:p>
          <a:p>
            <a:r>
              <a:rPr lang="en-US" sz="1200" dirty="0" err="1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FeS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(</a:t>
            </a:r>
            <a:r>
              <a:rPr lang="en-US" sz="1200" dirty="0" err="1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a,b,c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)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CaAl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12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19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CaAl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Si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7155" y="4009814"/>
            <a:ext cx="6495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CaTiO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</a:p>
          <a:p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TiN</a:t>
            </a:r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Ti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V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Fe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4</a:t>
            </a:r>
          </a:p>
          <a:p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17879" y="4009814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MgS</a:t>
            </a:r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MgSiO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</a:p>
          <a:p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23917" y="1579289"/>
            <a:ext cx="13773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Lodders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et al. (2003)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Moriarty et al. (2014)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7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 smtClean="0"/>
              <a:t>Results</a:t>
            </a:r>
            <a:r>
              <a:rPr lang="es-ES" dirty="0" smtClean="0"/>
              <a:t> pt. I</a:t>
            </a:r>
            <a:br>
              <a:rPr lang="es-ES" dirty="0" smtClean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3642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ou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785"/>
          <a:stretch/>
        </p:blipFill>
        <p:spPr>
          <a:xfrm>
            <a:off x="1516566" y="211874"/>
            <a:ext cx="4393576" cy="2703803"/>
          </a:xfrm>
          <a:prstGeom prst="rect">
            <a:avLst/>
          </a:prstGeom>
        </p:spPr>
      </p:pic>
      <p:pic>
        <p:nvPicPr>
          <p:cNvPr id="3" name="out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4038" t="9086" b="7438"/>
          <a:stretch/>
        </p:blipFill>
        <p:spPr>
          <a:xfrm>
            <a:off x="1516566" y="2553629"/>
            <a:ext cx="4373342" cy="22525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4283" y="4828478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Radius (AU)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 rot="16200000">
            <a:off x="624202" y="2314769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Molar fraction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ou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785"/>
          <a:stretch/>
        </p:blipFill>
        <p:spPr>
          <a:xfrm>
            <a:off x="1516566" y="211874"/>
            <a:ext cx="4393576" cy="2703803"/>
          </a:xfrm>
          <a:prstGeom prst="rect">
            <a:avLst/>
          </a:prstGeom>
        </p:spPr>
      </p:pic>
      <p:pic>
        <p:nvPicPr>
          <p:cNvPr id="3" name="out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4038" t="9086" b="7438"/>
          <a:stretch/>
        </p:blipFill>
        <p:spPr>
          <a:xfrm>
            <a:off x="1516566" y="2553629"/>
            <a:ext cx="4373342" cy="22525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4283" y="4828478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Radius (AU)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 rot="16200000">
            <a:off x="624202" y="2314769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Molar fraction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59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u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0663" y="434898"/>
            <a:ext cx="5518151" cy="44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u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0663" y="434898"/>
            <a:ext cx="5518151" cy="44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7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u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0663" y="434898"/>
            <a:ext cx="5518151" cy="4404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64" y="434898"/>
            <a:ext cx="5526970" cy="440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2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u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0663" y="434898"/>
            <a:ext cx="5518151" cy="4404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64" y="434898"/>
            <a:ext cx="5526970" cy="440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9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81100" y="2798525"/>
            <a:ext cx="2152035" cy="1880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Results</a:t>
            </a:r>
            <a:r>
              <a:rPr lang="es-ES" dirty="0" smtClean="0"/>
              <a:t> pt. II</a:t>
            </a:r>
            <a:r>
              <a:rPr lang="es-ES" sz="3000" b="0" dirty="0">
                <a:solidFill>
                  <a:srgbClr val="607D8B"/>
                </a:solidFill>
                <a:latin typeface="Karla"/>
                <a:ea typeface="Karla"/>
                <a:cs typeface="Karla"/>
                <a:sym typeface="Karla"/>
              </a:rPr>
              <a:t/>
            </a:r>
            <a:br>
              <a:rPr lang="es-ES" sz="3000" b="0" dirty="0">
                <a:solidFill>
                  <a:srgbClr val="607D8B"/>
                </a:solidFill>
                <a:latin typeface="Karla"/>
                <a:ea typeface="Karla"/>
                <a:cs typeface="Karla"/>
                <a:sym typeface="Karla"/>
              </a:rPr>
            </a:b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/>
          <a:stretch/>
        </p:blipFill>
        <p:spPr>
          <a:xfrm rot="20716586">
            <a:off x="2402647" y="-1172285"/>
            <a:ext cx="7226626" cy="7065872"/>
          </a:xfrm>
          <a:prstGeom prst="snip2DiagRect">
            <a:avLst/>
          </a:prstGeom>
        </p:spPr>
      </p:pic>
      <p:sp>
        <p:nvSpPr>
          <p:cNvPr id="2" name="Rectangle 1"/>
          <p:cNvSpPr/>
          <p:nvPr/>
        </p:nvSpPr>
        <p:spPr>
          <a:xfrm rot="20727303">
            <a:off x="2407440" y="-288708"/>
            <a:ext cx="357139" cy="6289589"/>
          </a:xfrm>
          <a:prstGeom prst="rect">
            <a:avLst/>
          </a:prstGeom>
          <a:solidFill>
            <a:schemeClr val="bg1">
              <a:lumMod val="85000"/>
              <a:shade val="30000"/>
              <a:satMod val="115000"/>
              <a:alpha val="45000"/>
            </a:schemeClr>
          </a:solidFill>
          <a:ln w="34925">
            <a:noFill/>
          </a:ln>
          <a:effectLst>
            <a:outerShdw blurRad="317500" dir="2700000" algn="ctr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</a:t>
            </a:r>
            <a:r>
              <a:rPr lang="es-ES" dirty="0" smtClean="0"/>
              <a:t>WO</a:t>
            </a:r>
            <a:r>
              <a:rPr lang="en" dirty="0" smtClean="0"/>
              <a:t> </a:t>
            </a:r>
            <a:r>
              <a:rPr lang="es-ES" dirty="0" smtClean="0">
                <a:solidFill>
                  <a:srgbClr val="9C27B0"/>
                </a:solidFill>
              </a:rPr>
              <a:t>IN-SITU PLANETS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"/>
          <a:stretch/>
        </p:blipFill>
        <p:spPr>
          <a:xfrm>
            <a:off x="1791729" y="1692875"/>
            <a:ext cx="4367623" cy="32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5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</a:t>
            </a:r>
            <a:r>
              <a:rPr lang="es-ES" dirty="0" smtClean="0"/>
              <a:t>WO</a:t>
            </a:r>
            <a:r>
              <a:rPr lang="en" dirty="0" smtClean="0"/>
              <a:t> </a:t>
            </a:r>
            <a:r>
              <a:rPr lang="es-ES" dirty="0" smtClean="0">
                <a:solidFill>
                  <a:srgbClr val="9C27B0"/>
                </a:solidFill>
              </a:rPr>
              <a:t>IN-SITU PLANETS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"/>
          <a:stretch/>
        </p:blipFill>
        <p:spPr>
          <a:xfrm>
            <a:off x="1791729" y="1692875"/>
            <a:ext cx="4367623" cy="32127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49329" y="1767016"/>
            <a:ext cx="168456" cy="2557849"/>
          </a:xfrm>
          <a:prstGeom prst="rect">
            <a:avLst/>
          </a:prstGeom>
          <a:solidFill>
            <a:schemeClr val="accent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9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88"/>
          <p:cNvSpPr txBox="1">
            <a:spLocks/>
          </p:cNvSpPr>
          <p:nvPr/>
        </p:nvSpPr>
        <p:spPr>
          <a:xfrm>
            <a:off x="4561514" y="1286061"/>
            <a:ext cx="4531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Font typeface="Karla"/>
              <a:buNone/>
            </a:pP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Kreidberg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 et al. (2015)</a:t>
            </a:r>
            <a:endParaRPr lang="e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54" y="1591962"/>
            <a:ext cx="6939734" cy="270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</a:t>
            </a:r>
            <a:r>
              <a:rPr lang="es-ES" dirty="0" smtClean="0"/>
              <a:t>WO</a:t>
            </a:r>
            <a:r>
              <a:rPr lang="en" dirty="0" smtClean="0"/>
              <a:t> </a:t>
            </a:r>
            <a:r>
              <a:rPr lang="es-ES" dirty="0" smtClean="0">
                <a:solidFill>
                  <a:srgbClr val="9C27B0"/>
                </a:solidFill>
              </a:rPr>
              <a:t>IN-SITU PLANETS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"/>
          <a:stretch/>
        </p:blipFill>
        <p:spPr>
          <a:xfrm>
            <a:off x="1791729" y="1692875"/>
            <a:ext cx="4367623" cy="32127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49329" y="1767016"/>
            <a:ext cx="168456" cy="2557849"/>
          </a:xfrm>
          <a:prstGeom prst="rect">
            <a:avLst/>
          </a:prstGeom>
          <a:solidFill>
            <a:schemeClr val="accent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6118" y="1767016"/>
            <a:ext cx="168456" cy="2557849"/>
          </a:xfrm>
          <a:prstGeom prst="rect">
            <a:avLst/>
          </a:prstGeom>
          <a:solidFill>
            <a:schemeClr val="accent6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0.1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7285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03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0.1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7285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168485" y="1896517"/>
            <a:ext cx="5812177" cy="58121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36503" y="4330145"/>
            <a:ext cx="936351" cy="936351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681107" y="4656949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Karla" charset="0"/>
                <a:ea typeface="Karla" charset="0"/>
                <a:cs typeface="Karla" charset="0"/>
              </a:rPr>
              <a:t>5.65M</a:t>
            </a:r>
            <a:r>
              <a:rPr lang="es-ES" sz="1200" baseline="-25000" dirty="0">
                <a:solidFill>
                  <a:schemeClr val="bg1"/>
                </a:solidFill>
                <a:latin typeface="Karla" charset="0"/>
                <a:ea typeface="Karla" charset="0"/>
                <a:cs typeface="Karla" charset="0"/>
              </a:rPr>
              <a:t>Earth</a:t>
            </a:r>
            <a:r>
              <a:rPr lang="es-ES" sz="1200" dirty="0">
                <a:solidFill>
                  <a:schemeClr val="bg1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br>
              <a:rPr lang="es-ES" sz="1200" dirty="0">
                <a:solidFill>
                  <a:schemeClr val="bg1"/>
                </a:solidFill>
                <a:latin typeface="Karla" charset="0"/>
                <a:ea typeface="Karla" charset="0"/>
                <a:cs typeface="Karla" charset="0"/>
              </a:rPr>
            </a:br>
            <a:endParaRPr lang="en-US" sz="1200" dirty="0">
              <a:solidFill>
                <a:schemeClr val="bg1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4" name="Shape 111"/>
          <p:cNvSpPr txBox="1">
            <a:spLocks noGrp="1"/>
          </p:cNvSpPr>
          <p:nvPr>
            <p:ph type="body" idx="1"/>
          </p:nvPr>
        </p:nvSpPr>
        <p:spPr>
          <a:xfrm>
            <a:off x="2900219" y="192857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b="1" dirty="0" err="1" smtClean="0"/>
              <a:t>M</a:t>
            </a:r>
            <a:r>
              <a:rPr lang="es-ES" b="1" baseline="-25000" dirty="0" err="1" smtClean="0"/>
              <a:t>envelope</a:t>
            </a:r>
            <a:r>
              <a:rPr lang="es-ES" dirty="0" smtClean="0"/>
              <a:t> = 0.6M</a:t>
            </a:r>
            <a:r>
              <a:rPr lang="es-ES" baseline="-25000" dirty="0" smtClean="0"/>
              <a:t>Jup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8809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0.1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7285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168485" y="1896517"/>
            <a:ext cx="5812177" cy="58121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36503" y="4330145"/>
            <a:ext cx="936351" cy="936351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8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0.1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7285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168485" y="1896517"/>
            <a:ext cx="5812177" cy="58121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36503" y="4330145"/>
            <a:ext cx="936351" cy="936351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681107" y="4656949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Karla" charset="0"/>
                <a:ea typeface="Karla" charset="0"/>
                <a:cs typeface="Karla" charset="0"/>
              </a:rPr>
              <a:t>5.65M</a:t>
            </a:r>
            <a:r>
              <a:rPr lang="es-ES" sz="1200" baseline="-25000" dirty="0">
                <a:solidFill>
                  <a:schemeClr val="bg1"/>
                </a:solidFill>
                <a:latin typeface="Karla" charset="0"/>
                <a:ea typeface="Karla" charset="0"/>
                <a:cs typeface="Karla" charset="0"/>
              </a:rPr>
              <a:t>Earth</a:t>
            </a:r>
            <a:r>
              <a:rPr lang="es-ES" sz="1200" dirty="0">
                <a:solidFill>
                  <a:schemeClr val="bg1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br>
              <a:rPr lang="es-ES" sz="1200" dirty="0">
                <a:solidFill>
                  <a:schemeClr val="bg1"/>
                </a:solidFill>
                <a:latin typeface="Karla" charset="0"/>
                <a:ea typeface="Karla" charset="0"/>
                <a:cs typeface="Karla" charset="0"/>
              </a:rPr>
            </a:br>
            <a:endParaRPr lang="en-US" sz="1200" dirty="0">
              <a:solidFill>
                <a:schemeClr val="bg1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4" name="Shape 111"/>
          <p:cNvSpPr txBox="1">
            <a:spLocks noGrp="1"/>
          </p:cNvSpPr>
          <p:nvPr>
            <p:ph type="body" idx="1"/>
          </p:nvPr>
        </p:nvSpPr>
        <p:spPr>
          <a:xfrm>
            <a:off x="2900219" y="192857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b="1" dirty="0" err="1" smtClean="0"/>
              <a:t>M</a:t>
            </a:r>
            <a:r>
              <a:rPr lang="es-ES" b="1" baseline="-25000" dirty="0" err="1" smtClean="0"/>
              <a:t>envelope</a:t>
            </a:r>
            <a:r>
              <a:rPr lang="es-ES" dirty="0" smtClean="0"/>
              <a:t> = 0.6M</a:t>
            </a:r>
            <a:r>
              <a:rPr lang="es-ES" baseline="-25000" dirty="0" smtClean="0"/>
              <a:t>Jup</a:t>
            </a:r>
            <a:endParaRPr lang="en" dirty="0"/>
          </a:p>
        </p:txBody>
      </p:sp>
      <p:cxnSp>
        <p:nvCxnSpPr>
          <p:cNvPr id="7" name="Elbow Connector 6"/>
          <p:cNvCxnSpPr/>
          <p:nvPr/>
        </p:nvCxnSpPr>
        <p:spPr>
          <a:xfrm rot="5400000">
            <a:off x="2724766" y="2732844"/>
            <a:ext cx="643674" cy="390292"/>
          </a:xfrm>
          <a:prstGeom prst="bentConnector3">
            <a:avLst>
              <a:gd name="adj1" fmla="val 46160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6200000" flipH="1">
            <a:off x="4602884" y="2732844"/>
            <a:ext cx="643674" cy="390292"/>
          </a:xfrm>
          <a:prstGeom prst="bentConnector3">
            <a:avLst>
              <a:gd name="adj1" fmla="val 46160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154463" y="3315360"/>
            <a:ext cx="3849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M</a:t>
            </a:r>
            <a:r>
              <a:rPr lang="es-ES" b="1" baseline="-25000" dirty="0" err="1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gas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=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188.7M</a:t>
            </a:r>
            <a:r>
              <a:rPr lang="es-ES" baseline="-25000" dirty="0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Earth                                </a:t>
            </a:r>
            <a:r>
              <a:rPr lang="es-ES" b="1" dirty="0" err="1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M</a:t>
            </a:r>
            <a:r>
              <a:rPr lang="es-ES" b="1" baseline="-25000" dirty="0" err="1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solids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=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5.3M</a:t>
            </a:r>
            <a:r>
              <a:rPr lang="es-ES" baseline="-25000" dirty="0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Earth</a:t>
            </a:r>
            <a:endParaRPr lang="en-US" dirty="0">
              <a:solidFill>
                <a:schemeClr val="bg2">
                  <a:lumMod val="7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(Z=0.01)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                                      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(Z=1)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76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0.1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7285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168485" y="1896517"/>
            <a:ext cx="5812177" cy="581217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36503" y="4330145"/>
            <a:ext cx="936351" cy="936351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681107" y="4656949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  <a:latin typeface="Karla" charset="0"/>
                <a:ea typeface="Karla" charset="0"/>
                <a:cs typeface="Karla" charset="0"/>
              </a:rPr>
              <a:t>5.65M</a:t>
            </a:r>
            <a:r>
              <a:rPr lang="es-ES" sz="1200" baseline="-25000" dirty="0">
                <a:solidFill>
                  <a:schemeClr val="bg1"/>
                </a:solidFill>
                <a:latin typeface="Karla" charset="0"/>
                <a:ea typeface="Karla" charset="0"/>
                <a:cs typeface="Karla" charset="0"/>
              </a:rPr>
              <a:t>Earth</a:t>
            </a:r>
            <a:r>
              <a:rPr lang="es-ES" sz="1200" dirty="0">
                <a:solidFill>
                  <a:schemeClr val="bg1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br>
              <a:rPr lang="es-ES" sz="1200" dirty="0">
                <a:solidFill>
                  <a:schemeClr val="bg1"/>
                </a:solidFill>
                <a:latin typeface="Karla" charset="0"/>
                <a:ea typeface="Karla" charset="0"/>
                <a:cs typeface="Karla" charset="0"/>
              </a:rPr>
            </a:br>
            <a:endParaRPr lang="en-US" sz="1200" dirty="0">
              <a:solidFill>
                <a:schemeClr val="bg1"/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4" name="Shape 111"/>
          <p:cNvSpPr txBox="1">
            <a:spLocks noGrp="1"/>
          </p:cNvSpPr>
          <p:nvPr>
            <p:ph type="body" idx="1"/>
          </p:nvPr>
        </p:nvSpPr>
        <p:spPr>
          <a:xfrm>
            <a:off x="2900219" y="192857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es-ES" dirty="0"/>
              <a:t/>
            </a:r>
            <a:br>
              <a:rPr lang="es-ES" dirty="0"/>
            </a:br>
            <a:r>
              <a:rPr lang="es-ES" b="1" dirty="0" err="1" smtClean="0"/>
              <a:t>M</a:t>
            </a:r>
            <a:r>
              <a:rPr lang="es-ES" b="1" baseline="-25000" dirty="0" err="1" smtClean="0"/>
              <a:t>envelope</a:t>
            </a:r>
            <a:r>
              <a:rPr lang="es-ES" dirty="0" smtClean="0"/>
              <a:t> = 0.6M</a:t>
            </a:r>
            <a:r>
              <a:rPr lang="es-ES" baseline="-25000" dirty="0" smtClean="0"/>
              <a:t>Jup</a:t>
            </a:r>
            <a:endParaRPr lang="en" dirty="0"/>
          </a:p>
        </p:txBody>
      </p:sp>
      <p:cxnSp>
        <p:nvCxnSpPr>
          <p:cNvPr id="7" name="Elbow Connector 6"/>
          <p:cNvCxnSpPr/>
          <p:nvPr/>
        </p:nvCxnSpPr>
        <p:spPr>
          <a:xfrm rot="5400000">
            <a:off x="2724766" y="2732844"/>
            <a:ext cx="643674" cy="390292"/>
          </a:xfrm>
          <a:prstGeom prst="bentConnector3">
            <a:avLst>
              <a:gd name="adj1" fmla="val 46160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6200000" flipH="1">
            <a:off x="4602884" y="2732844"/>
            <a:ext cx="643674" cy="390292"/>
          </a:xfrm>
          <a:prstGeom prst="bentConnector3">
            <a:avLst>
              <a:gd name="adj1" fmla="val 46160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154463" y="3315360"/>
            <a:ext cx="3849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M</a:t>
            </a:r>
            <a:r>
              <a:rPr lang="es-ES" b="1" baseline="-25000" dirty="0" err="1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gas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=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188.7M</a:t>
            </a:r>
            <a:r>
              <a:rPr lang="es-ES" baseline="-25000" dirty="0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Earth                                </a:t>
            </a:r>
            <a:r>
              <a:rPr lang="es-ES" b="1" dirty="0" err="1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M</a:t>
            </a:r>
            <a:r>
              <a:rPr lang="es-ES" b="1" baseline="-25000" dirty="0" err="1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solids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=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5.3M</a:t>
            </a:r>
            <a:r>
              <a:rPr lang="es-ES" baseline="-25000" dirty="0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Earth</a:t>
            </a:r>
            <a:endParaRPr lang="en-US" dirty="0">
              <a:solidFill>
                <a:schemeClr val="bg2">
                  <a:lumMod val="7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   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(Z=0.01)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                                       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(Z=1)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3925" y="1668162"/>
            <a:ext cx="6682994" cy="5708822"/>
          </a:xfrm>
          <a:prstGeom prst="rect">
            <a:avLst/>
          </a:prstGeom>
          <a:solidFill>
            <a:schemeClr val="lt1">
              <a:alpha val="56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445621" y="3311541"/>
            <a:ext cx="154561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M</a:t>
            </a:r>
            <a:r>
              <a:rPr lang="es-ES" b="1" baseline="-25000" dirty="0" err="1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solids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s-ES" dirty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= </a:t>
            </a:r>
            <a:r>
              <a:rPr lang="es-ES" dirty="0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5.3M</a:t>
            </a:r>
            <a:r>
              <a:rPr lang="es-ES" baseline="-25000" dirty="0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Earth</a:t>
            </a:r>
            <a:endParaRPr lang="en-US" dirty="0">
              <a:solidFill>
                <a:schemeClr val="bg2">
                  <a:lumMod val="7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Karla" charset="0"/>
                <a:ea typeface="Karla" charset="0"/>
                <a:cs typeface="Karla" charset="0"/>
              </a:rPr>
              <a:t>             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4351400" y="3280614"/>
            <a:ext cx="1635789" cy="5282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20574893">
            <a:off x="2571434" y="2512491"/>
            <a:ext cx="3305713" cy="830997"/>
          </a:xfrm>
          <a:prstGeom prst="rect">
            <a:avLst/>
          </a:prstGeom>
          <a:noFill/>
          <a:effectLst>
            <a:glow rad="1524000">
              <a:srgbClr val="FF0000">
                <a:alpha val="92000"/>
              </a:srgb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arla" charset="0"/>
                <a:ea typeface="Karla" charset="0"/>
                <a:cs typeface="Karla" charset="0"/>
              </a:rPr>
              <a:t>Ratios dominated by 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arla" charset="0"/>
                <a:ea typeface="Karla" charset="0"/>
                <a:cs typeface="Karla" charset="0"/>
              </a:rPr>
              <a:t>ratios in </a:t>
            </a:r>
            <a:r>
              <a:rPr lang="en-US" sz="2400" b="1" u="sng" dirty="0" smtClean="0">
                <a:solidFill>
                  <a:srgbClr val="FF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arla" charset="0"/>
                <a:ea typeface="Karla" charset="0"/>
                <a:cs typeface="Karla" charset="0"/>
              </a:rPr>
              <a:t>solids</a:t>
            </a:r>
            <a:r>
              <a:rPr lang="en-US" sz="2400" b="1" dirty="0" smtClean="0">
                <a:solidFill>
                  <a:srgbClr val="FF0000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Karla" charset="0"/>
                <a:ea typeface="Karla" charset="0"/>
                <a:cs typeface="Karla" charset="0"/>
              </a:rPr>
              <a:t>!</a:t>
            </a:r>
            <a:endParaRPr lang="en-US" sz="2400" b="1" dirty="0">
              <a:solidFill>
                <a:srgbClr val="FF0000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03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0.1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7285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"/>
          <a:stretch/>
        </p:blipFill>
        <p:spPr>
          <a:xfrm>
            <a:off x="1791729" y="1692875"/>
            <a:ext cx="4367623" cy="32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0.1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11"/>
          <p:cNvSpPr txBox="1">
            <a:spLocks noGrp="1"/>
          </p:cNvSpPr>
          <p:nvPr>
            <p:ph type="body" idx="1"/>
          </p:nvPr>
        </p:nvSpPr>
        <p:spPr>
          <a:xfrm>
            <a:off x="603473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s-ES" b="1" dirty="0" err="1" smtClean="0"/>
              <a:t>M</a:t>
            </a:r>
            <a:r>
              <a:rPr lang="es-ES" b="1" baseline="-25000" dirty="0" err="1" smtClean="0"/>
              <a:t>core</a:t>
            </a:r>
            <a:r>
              <a:rPr lang="es-ES" dirty="0" smtClean="0"/>
              <a:t> = 5.65M</a:t>
            </a:r>
            <a:r>
              <a:rPr lang="es-ES" baseline="-25000" dirty="0" smtClean="0"/>
              <a:t>Earth</a:t>
            </a:r>
            <a:r>
              <a:rPr lang="es-ES" dirty="0"/>
              <a:t> </a:t>
            </a:r>
            <a:br>
              <a:rPr lang="es-ES" dirty="0"/>
            </a:br>
            <a:r>
              <a:rPr lang="es-ES" b="1" dirty="0" err="1" smtClean="0"/>
              <a:t>M</a:t>
            </a:r>
            <a:r>
              <a:rPr lang="es-ES" b="1" baseline="-25000" dirty="0" err="1" smtClean="0"/>
              <a:t>envelope</a:t>
            </a:r>
            <a:r>
              <a:rPr lang="es-ES" dirty="0" smtClean="0"/>
              <a:t> = 0.6M</a:t>
            </a:r>
            <a:r>
              <a:rPr lang="es-ES" baseline="-25000" dirty="0" smtClean="0"/>
              <a:t>Jup</a:t>
            </a:r>
            <a:r>
              <a:rPr lang="es-ES" dirty="0" smtClean="0"/>
              <a:t> </a:t>
            </a:r>
            <a:br>
              <a:rPr lang="es-ES" dirty="0" smtClean="0"/>
            </a:br>
            <a:r>
              <a:rPr lang="es-ES" dirty="0" smtClean="0"/>
              <a:t> 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s-ES" b="1" dirty="0" err="1" smtClean="0"/>
              <a:t>X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0.69</a:t>
            </a:r>
            <a:br>
              <a:rPr lang="es-ES" dirty="0" smtClean="0"/>
            </a:br>
            <a:r>
              <a:rPr lang="es-ES" b="1" dirty="0" err="1" smtClean="0"/>
              <a:t>Y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0.27</a:t>
            </a:r>
            <a:br>
              <a:rPr lang="es-ES" dirty="0" smtClean="0"/>
            </a:br>
            <a:r>
              <a:rPr lang="es-ES" b="1" dirty="0" err="1" smtClean="0"/>
              <a:t>Z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0.04 (</a:t>
            </a:r>
            <a:r>
              <a:rPr lang="es-ES" b="1" dirty="0"/>
              <a:t>3</a:t>
            </a:r>
            <a:r>
              <a:rPr lang="es-ES" b="1" dirty="0" smtClean="0"/>
              <a:t>x</a:t>
            </a:r>
            <a:r>
              <a:rPr lang="es-ES" dirty="0" smtClean="0"/>
              <a:t> solar)</a:t>
            </a:r>
            <a:endParaRPr lang="en" dirty="0"/>
          </a:p>
        </p:txBody>
      </p:sp>
      <p:sp>
        <p:nvSpPr>
          <p:cNvPr id="4" name="TextBox 3"/>
          <p:cNvSpPr txBox="1"/>
          <p:nvPr/>
        </p:nvSpPr>
        <p:spPr>
          <a:xfrm>
            <a:off x="457285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4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0.1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11"/>
          <p:cNvSpPr txBox="1">
            <a:spLocks noGrp="1"/>
          </p:cNvSpPr>
          <p:nvPr>
            <p:ph type="body" idx="1"/>
          </p:nvPr>
        </p:nvSpPr>
        <p:spPr>
          <a:xfrm>
            <a:off x="603473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s-ES" b="1" dirty="0" err="1" smtClean="0"/>
              <a:t>M</a:t>
            </a:r>
            <a:r>
              <a:rPr lang="es-ES" b="1" baseline="-25000" dirty="0" err="1" smtClean="0"/>
              <a:t>core</a:t>
            </a:r>
            <a:r>
              <a:rPr lang="es-ES" dirty="0" smtClean="0"/>
              <a:t> = 5.65M</a:t>
            </a:r>
            <a:r>
              <a:rPr lang="es-ES" baseline="-25000" dirty="0" smtClean="0"/>
              <a:t>Earth</a:t>
            </a:r>
            <a:r>
              <a:rPr lang="es-ES" dirty="0"/>
              <a:t> </a:t>
            </a:r>
            <a:br>
              <a:rPr lang="es-ES" dirty="0"/>
            </a:br>
            <a:r>
              <a:rPr lang="es-ES" b="1" dirty="0" err="1" smtClean="0"/>
              <a:t>M</a:t>
            </a:r>
            <a:r>
              <a:rPr lang="es-ES" b="1" baseline="-25000" dirty="0" err="1" smtClean="0"/>
              <a:t>envelope</a:t>
            </a:r>
            <a:r>
              <a:rPr lang="es-ES" dirty="0" smtClean="0"/>
              <a:t> = 0.6M</a:t>
            </a:r>
            <a:r>
              <a:rPr lang="es-ES" baseline="-25000" dirty="0" smtClean="0"/>
              <a:t>Jup</a:t>
            </a:r>
            <a:r>
              <a:rPr lang="es-ES" dirty="0" smtClean="0"/>
              <a:t> </a:t>
            </a:r>
            <a:br>
              <a:rPr lang="es-ES" dirty="0" smtClean="0"/>
            </a:br>
            <a:r>
              <a:rPr lang="es-ES" dirty="0" smtClean="0"/>
              <a:t> 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s-ES" b="1" dirty="0" err="1" smtClean="0"/>
              <a:t>X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0.69</a:t>
            </a:r>
            <a:br>
              <a:rPr lang="es-ES" dirty="0" smtClean="0"/>
            </a:br>
            <a:r>
              <a:rPr lang="es-ES" b="1" dirty="0" err="1" smtClean="0"/>
              <a:t>Y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0.27</a:t>
            </a:r>
            <a:br>
              <a:rPr lang="es-ES" dirty="0" smtClean="0"/>
            </a:br>
            <a:r>
              <a:rPr lang="es-ES" b="1" dirty="0" err="1" smtClean="0"/>
              <a:t>Z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0.04 (</a:t>
            </a:r>
            <a:r>
              <a:rPr lang="es-ES" b="1" dirty="0"/>
              <a:t>3</a:t>
            </a:r>
            <a:r>
              <a:rPr lang="es-ES" b="1" dirty="0" smtClean="0"/>
              <a:t>x</a:t>
            </a:r>
            <a:r>
              <a:rPr lang="es-ES" dirty="0" smtClean="0"/>
              <a:t> solar)</a:t>
            </a:r>
            <a:endParaRPr lang="en" dirty="0"/>
          </a:p>
        </p:txBody>
      </p:sp>
      <p:sp>
        <p:nvSpPr>
          <p:cNvPr id="4" name="TextBox 3"/>
          <p:cNvSpPr txBox="1"/>
          <p:nvPr/>
        </p:nvSpPr>
        <p:spPr>
          <a:xfrm>
            <a:off x="457285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693" y="1504950"/>
            <a:ext cx="3473806" cy="343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0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0.1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85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00" y="1671750"/>
            <a:ext cx="6375346" cy="334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7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17"/>
            <a:ext cx="6738743" cy="4282013"/>
          </a:xfrm>
          <a:prstGeom prst="rect">
            <a:avLst/>
          </a:prstGeom>
        </p:spPr>
      </p:pic>
      <p:sp>
        <p:nvSpPr>
          <p:cNvPr id="11" name="Shape 88"/>
          <p:cNvSpPr txBox="1">
            <a:spLocks/>
          </p:cNvSpPr>
          <p:nvPr/>
        </p:nvSpPr>
        <p:spPr>
          <a:xfrm>
            <a:off x="3276407" y="613317"/>
            <a:ext cx="4531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Font typeface="Karla"/>
              <a:buNone/>
            </a:pP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Öberg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, Murray-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Clay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Bergin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 (2011)</a:t>
            </a:r>
            <a:endParaRPr lang="en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62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0.1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85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00" y="1671750"/>
            <a:ext cx="6375346" cy="33499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79214" y="3633793"/>
            <a:ext cx="87075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50 ppm!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987026" y="3444220"/>
            <a:ext cx="579864" cy="26762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8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0.05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76242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5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0.05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"/>
          <a:stretch/>
        </p:blipFill>
        <p:spPr>
          <a:xfrm>
            <a:off x="1791729" y="1692875"/>
            <a:ext cx="4367623" cy="32127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6118" y="1767016"/>
            <a:ext cx="168456" cy="2557849"/>
          </a:xfrm>
          <a:prstGeom prst="rect">
            <a:avLst/>
          </a:prstGeom>
          <a:solidFill>
            <a:schemeClr val="accent6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76242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4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0.05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76242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  <p:sp>
        <p:nvSpPr>
          <p:cNvPr id="14" name="Shape 111"/>
          <p:cNvSpPr txBox="1">
            <a:spLocks noGrp="1"/>
          </p:cNvSpPr>
          <p:nvPr>
            <p:ph type="body" idx="1"/>
          </p:nvPr>
        </p:nvSpPr>
        <p:spPr>
          <a:xfrm>
            <a:off x="603473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s-ES" b="1" dirty="0" err="1" smtClean="0"/>
              <a:t>M</a:t>
            </a:r>
            <a:r>
              <a:rPr lang="es-ES" b="1" baseline="-25000" dirty="0" err="1" smtClean="0"/>
              <a:t>core</a:t>
            </a:r>
            <a:r>
              <a:rPr lang="es-ES" dirty="0" smtClean="0"/>
              <a:t> = 4.57M</a:t>
            </a:r>
            <a:r>
              <a:rPr lang="es-ES" baseline="-25000" dirty="0" smtClean="0"/>
              <a:t>Earth</a:t>
            </a:r>
            <a:r>
              <a:rPr lang="es-ES" dirty="0" smtClean="0"/>
              <a:t> </a:t>
            </a:r>
            <a:r>
              <a:rPr lang="es-ES" dirty="0"/>
              <a:t/>
            </a:r>
            <a:br>
              <a:rPr lang="es-ES" dirty="0"/>
            </a:br>
            <a:r>
              <a:rPr lang="es-ES" b="1" dirty="0" err="1" smtClean="0"/>
              <a:t>M</a:t>
            </a:r>
            <a:r>
              <a:rPr lang="es-ES" b="1" baseline="-25000" dirty="0" err="1" smtClean="0"/>
              <a:t>envelope</a:t>
            </a:r>
            <a:r>
              <a:rPr lang="es-ES" dirty="0" smtClean="0"/>
              <a:t> = 1.75M</a:t>
            </a:r>
            <a:r>
              <a:rPr lang="es-ES" baseline="-25000" dirty="0" smtClean="0"/>
              <a:t>Jup</a:t>
            </a:r>
            <a:r>
              <a:rPr lang="es-ES" dirty="0" smtClean="0"/>
              <a:t> </a:t>
            </a:r>
            <a:br>
              <a:rPr lang="es-ES" dirty="0" smtClean="0"/>
            </a:br>
            <a:r>
              <a:rPr lang="es-ES" dirty="0" smtClean="0"/>
              <a:t> 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s-ES" b="1" dirty="0" err="1" smtClean="0"/>
              <a:t>X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0.71</a:t>
            </a:r>
            <a:br>
              <a:rPr lang="es-ES" dirty="0" smtClean="0"/>
            </a:br>
            <a:r>
              <a:rPr lang="es-ES" b="1" dirty="0" err="1" smtClean="0"/>
              <a:t>Y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0.27</a:t>
            </a:r>
            <a:br>
              <a:rPr lang="es-ES" dirty="0" smtClean="0"/>
            </a:br>
            <a:r>
              <a:rPr lang="es-ES" b="1" dirty="0" err="1" smtClean="0"/>
              <a:t>Z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0.02 (</a:t>
            </a:r>
            <a:r>
              <a:rPr lang="es-ES" b="1" dirty="0" smtClean="0"/>
              <a:t>1.4x</a:t>
            </a:r>
            <a:r>
              <a:rPr lang="es-ES" dirty="0" smtClean="0"/>
              <a:t> solar)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6897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0.05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76242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  <p:sp>
        <p:nvSpPr>
          <p:cNvPr id="14" name="Shape 111"/>
          <p:cNvSpPr txBox="1">
            <a:spLocks noGrp="1"/>
          </p:cNvSpPr>
          <p:nvPr>
            <p:ph type="body" idx="1"/>
          </p:nvPr>
        </p:nvSpPr>
        <p:spPr>
          <a:xfrm>
            <a:off x="603473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s-ES" b="1" dirty="0" err="1" smtClean="0"/>
              <a:t>M</a:t>
            </a:r>
            <a:r>
              <a:rPr lang="es-ES" b="1" baseline="-25000" dirty="0" err="1" smtClean="0"/>
              <a:t>core</a:t>
            </a:r>
            <a:r>
              <a:rPr lang="es-ES" dirty="0" smtClean="0"/>
              <a:t> = 4.57M</a:t>
            </a:r>
            <a:r>
              <a:rPr lang="es-ES" baseline="-25000" dirty="0" smtClean="0"/>
              <a:t>Earth</a:t>
            </a:r>
            <a:r>
              <a:rPr lang="es-ES" dirty="0" smtClean="0"/>
              <a:t> </a:t>
            </a:r>
            <a:r>
              <a:rPr lang="es-ES" dirty="0"/>
              <a:t/>
            </a:r>
            <a:br>
              <a:rPr lang="es-ES" dirty="0"/>
            </a:br>
            <a:r>
              <a:rPr lang="es-ES" b="1" dirty="0" err="1" smtClean="0"/>
              <a:t>M</a:t>
            </a:r>
            <a:r>
              <a:rPr lang="es-ES" b="1" baseline="-25000" dirty="0" err="1" smtClean="0"/>
              <a:t>envelope</a:t>
            </a:r>
            <a:r>
              <a:rPr lang="es-ES" dirty="0" smtClean="0"/>
              <a:t> = 1.75M</a:t>
            </a:r>
            <a:r>
              <a:rPr lang="es-ES" baseline="-25000" dirty="0" smtClean="0"/>
              <a:t>Jup</a:t>
            </a:r>
            <a:r>
              <a:rPr lang="es-ES" dirty="0" smtClean="0"/>
              <a:t> </a:t>
            </a:r>
            <a:br>
              <a:rPr lang="es-ES" dirty="0" smtClean="0"/>
            </a:br>
            <a:r>
              <a:rPr lang="es-ES" dirty="0" smtClean="0"/>
              <a:t> 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s-ES" b="1" dirty="0" err="1" smtClean="0"/>
              <a:t>X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0.71</a:t>
            </a:r>
            <a:br>
              <a:rPr lang="es-ES" dirty="0" smtClean="0"/>
            </a:br>
            <a:r>
              <a:rPr lang="es-ES" b="1" dirty="0" err="1" smtClean="0"/>
              <a:t>Y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0.27</a:t>
            </a:r>
            <a:br>
              <a:rPr lang="es-ES" dirty="0" smtClean="0"/>
            </a:br>
            <a:r>
              <a:rPr lang="es-ES" b="1" dirty="0" err="1" smtClean="0"/>
              <a:t>Z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0.02 (</a:t>
            </a:r>
            <a:r>
              <a:rPr lang="es-ES" b="1" dirty="0" smtClean="0"/>
              <a:t>1.4x</a:t>
            </a:r>
            <a:r>
              <a:rPr lang="es-ES" dirty="0" smtClean="0"/>
              <a:t> solar)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263" y="1504950"/>
            <a:ext cx="3473806" cy="343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0.05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76242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2" y="1732348"/>
            <a:ext cx="6362900" cy="330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9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0.05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76242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92" y="1732348"/>
            <a:ext cx="6362900" cy="33038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79214" y="3633793"/>
            <a:ext cx="87075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6</a:t>
            </a:r>
            <a:r>
              <a:rPr lang="en-US" b="1" dirty="0" smtClean="0">
                <a:solidFill>
                  <a:srgbClr val="C00000"/>
                </a:solidFill>
              </a:rPr>
              <a:t>0 ppm!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987026" y="3076832"/>
            <a:ext cx="261904" cy="63501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0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rgbClr val="F44336"/>
                </a:solidFill>
              </a:rPr>
              <a:t>Conclusions</a:t>
            </a:r>
            <a:endParaRPr lang="en" dirty="0">
              <a:solidFill>
                <a:srgbClr val="F44336"/>
              </a:solidFill>
            </a:endParaRPr>
          </a:p>
        </p:txBody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s-ES" sz="1400" dirty="0" err="1" smtClean="0"/>
              <a:t>Looking</a:t>
            </a:r>
            <a:r>
              <a:rPr lang="es-ES" sz="1400" dirty="0" smtClean="0"/>
              <a:t> </a:t>
            </a:r>
            <a:r>
              <a:rPr lang="es-ES" sz="1400" dirty="0" err="1" smtClean="0"/>
              <a:t>for</a:t>
            </a:r>
            <a:r>
              <a:rPr lang="es-ES" sz="1400" dirty="0" smtClean="0"/>
              <a:t> elemental ratios? </a:t>
            </a:r>
            <a:r>
              <a:rPr lang="es-ES" sz="1400" b="1" u="sng" dirty="0" err="1" smtClean="0"/>
              <a:t>Follow</a:t>
            </a:r>
            <a:r>
              <a:rPr lang="es-ES" sz="1400" b="1" u="sng" dirty="0" smtClean="0"/>
              <a:t> </a:t>
            </a:r>
            <a:r>
              <a:rPr lang="es-ES" sz="1400" b="1" u="sng" dirty="0" err="1" smtClean="0"/>
              <a:t>the</a:t>
            </a:r>
            <a:r>
              <a:rPr lang="es-ES" sz="1400" b="1" u="sng" dirty="0" smtClean="0"/>
              <a:t> </a:t>
            </a:r>
            <a:r>
              <a:rPr lang="es-ES" sz="1400" b="1" u="sng" dirty="0" err="1" smtClean="0"/>
              <a:t>solids</a:t>
            </a:r>
            <a:r>
              <a:rPr lang="es-ES" sz="1400" b="1" u="sng" dirty="0" smtClean="0"/>
              <a:t>!</a:t>
            </a:r>
          </a:p>
          <a:p>
            <a:pPr marL="139700" lvl="0" rtl="0">
              <a:lnSpc>
                <a:spcPct val="115000"/>
              </a:lnSpc>
              <a:spcBef>
                <a:spcPts val="0"/>
              </a:spcBef>
              <a:buSzPct val="100000"/>
              <a:buNone/>
            </a:pPr>
            <a:endParaRPr lang="es-ES" sz="1400" dirty="0"/>
          </a:p>
        </p:txBody>
      </p:sp>
      <p:grpSp>
        <p:nvGrpSpPr>
          <p:cNvPr id="405" name="Shape 405"/>
          <p:cNvGrpSpPr/>
          <p:nvPr/>
        </p:nvGrpSpPr>
        <p:grpSpPr>
          <a:xfrm>
            <a:off x="349678" y="869068"/>
            <a:ext cx="449032" cy="449032"/>
            <a:chOff x="2594050" y="1631825"/>
            <a:chExt cx="439625" cy="439625"/>
          </a:xfrm>
        </p:grpSpPr>
        <p:sp>
          <p:nvSpPr>
            <p:cNvPr id="406" name="Shape 40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170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rgbClr val="F44336"/>
                </a:solidFill>
              </a:rPr>
              <a:t>Conclusions</a:t>
            </a:r>
            <a:endParaRPr lang="en" dirty="0">
              <a:solidFill>
                <a:srgbClr val="F44336"/>
              </a:solidFill>
            </a:endParaRPr>
          </a:p>
        </p:txBody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s-ES" sz="1400" dirty="0" err="1" smtClean="0"/>
              <a:t>Looking</a:t>
            </a:r>
            <a:r>
              <a:rPr lang="es-ES" sz="1400" dirty="0" smtClean="0"/>
              <a:t> </a:t>
            </a:r>
            <a:r>
              <a:rPr lang="es-ES" sz="1400" dirty="0" err="1" smtClean="0"/>
              <a:t>for</a:t>
            </a:r>
            <a:r>
              <a:rPr lang="es-ES" sz="1400" dirty="0" smtClean="0"/>
              <a:t> elemental ratios? </a:t>
            </a:r>
            <a:r>
              <a:rPr lang="es-ES" sz="1400" b="1" u="sng" dirty="0" err="1" smtClean="0"/>
              <a:t>Follow</a:t>
            </a:r>
            <a:r>
              <a:rPr lang="es-ES" sz="1400" b="1" u="sng" dirty="0" smtClean="0"/>
              <a:t> </a:t>
            </a:r>
            <a:r>
              <a:rPr lang="es-ES" sz="1400" b="1" u="sng" dirty="0" err="1" smtClean="0"/>
              <a:t>the</a:t>
            </a:r>
            <a:r>
              <a:rPr lang="es-ES" sz="1400" b="1" u="sng" dirty="0" smtClean="0"/>
              <a:t> </a:t>
            </a:r>
            <a:r>
              <a:rPr lang="es-ES" sz="1400" b="1" u="sng" dirty="0" err="1" smtClean="0"/>
              <a:t>solids</a:t>
            </a:r>
            <a:r>
              <a:rPr lang="es-ES" sz="1400" b="1" u="sng" dirty="0" smtClean="0"/>
              <a:t>!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endParaRPr lang="es-ES" sz="1400" dirty="0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s-ES" sz="1400" dirty="0" err="1" smtClean="0"/>
              <a:t>If</a:t>
            </a:r>
            <a:r>
              <a:rPr lang="es-ES" sz="1400" dirty="0" smtClean="0"/>
              <a:t> </a:t>
            </a:r>
            <a:r>
              <a:rPr lang="es-ES" sz="1400" dirty="0" err="1" smtClean="0"/>
              <a:t>atmospheric</a:t>
            </a:r>
            <a:r>
              <a:rPr lang="es-ES" sz="1400" dirty="0" smtClean="0"/>
              <a:t> </a:t>
            </a:r>
            <a:r>
              <a:rPr lang="es-ES" sz="1400" dirty="0" err="1" smtClean="0"/>
              <a:t>accretion</a:t>
            </a:r>
            <a:r>
              <a:rPr lang="es-ES" sz="1400" dirty="0" smtClean="0"/>
              <a:t> </a:t>
            </a:r>
            <a:r>
              <a:rPr lang="es-ES" sz="1400" dirty="0" err="1" smtClean="0"/>
              <a:t>occurs</a:t>
            </a:r>
            <a:r>
              <a:rPr lang="es-ES" sz="1400" dirty="0" smtClean="0"/>
              <a:t> in-situ, </a:t>
            </a:r>
            <a:r>
              <a:rPr lang="es-ES" sz="1400" b="1" dirty="0" err="1" smtClean="0"/>
              <a:t>this</a:t>
            </a:r>
            <a:r>
              <a:rPr lang="es-ES" sz="1400" b="1" dirty="0" smtClean="0"/>
              <a:t> </a:t>
            </a:r>
            <a:r>
              <a:rPr lang="es-ES" sz="1400" b="1" dirty="0" err="1" smtClean="0"/>
              <a:t>leaves</a:t>
            </a:r>
            <a:r>
              <a:rPr lang="es-ES" sz="1400" b="1" dirty="0" smtClean="0"/>
              <a:t> </a:t>
            </a:r>
            <a:r>
              <a:rPr lang="es-ES" sz="1400" b="1" dirty="0" err="1" smtClean="0"/>
              <a:t>signatures</a:t>
            </a:r>
            <a:r>
              <a:rPr lang="es-ES" sz="1400" b="1" dirty="0" smtClean="0"/>
              <a:t> </a:t>
            </a:r>
            <a:r>
              <a:rPr lang="es-ES" sz="1400" dirty="0" err="1" smtClean="0"/>
              <a:t>on</a:t>
            </a:r>
            <a:r>
              <a:rPr lang="es-ES" sz="1400" dirty="0" smtClean="0"/>
              <a:t> </a:t>
            </a:r>
            <a:r>
              <a:rPr lang="es-ES" sz="1400" dirty="0" err="1" smtClean="0"/>
              <a:t>our</a:t>
            </a:r>
            <a:r>
              <a:rPr lang="es-ES" sz="1400" dirty="0" smtClean="0"/>
              <a:t> “</a:t>
            </a:r>
            <a:r>
              <a:rPr lang="es-ES" sz="1400" dirty="0" err="1" smtClean="0"/>
              <a:t>big</a:t>
            </a:r>
            <a:r>
              <a:rPr lang="es-ES" sz="1400" dirty="0" smtClean="0"/>
              <a:t> 6” (</a:t>
            </a:r>
            <a:r>
              <a:rPr lang="es-ES" sz="1400" dirty="0" err="1" smtClean="0"/>
              <a:t>Na</a:t>
            </a:r>
            <a:r>
              <a:rPr lang="es-ES" sz="1400" dirty="0" smtClean="0"/>
              <a:t>, K, Fe, Ti, V, O). C/O ratios </a:t>
            </a:r>
            <a:r>
              <a:rPr lang="es-ES" sz="1400" dirty="0" err="1" smtClean="0"/>
              <a:t>generally</a:t>
            </a:r>
            <a:r>
              <a:rPr lang="es-ES" sz="1400" dirty="0" smtClean="0"/>
              <a:t> sub-</a:t>
            </a:r>
            <a:r>
              <a:rPr lang="es-ES" sz="1400" dirty="0" err="1" smtClean="0"/>
              <a:t>stellar</a:t>
            </a:r>
            <a:r>
              <a:rPr lang="es-ES" sz="1400" dirty="0" smtClean="0"/>
              <a:t> in </a:t>
            </a:r>
            <a:r>
              <a:rPr lang="es-ES" sz="1400" dirty="0" err="1" smtClean="0"/>
              <a:t>our</a:t>
            </a:r>
            <a:r>
              <a:rPr lang="es-ES" sz="1400" dirty="0" smtClean="0"/>
              <a:t> </a:t>
            </a:r>
            <a:r>
              <a:rPr lang="es-ES" sz="1400" dirty="0" err="1" smtClean="0"/>
              <a:t>model</a:t>
            </a:r>
            <a:r>
              <a:rPr lang="es-ES" sz="1400" dirty="0" smtClean="0"/>
              <a:t>.</a:t>
            </a:r>
            <a:br>
              <a:rPr lang="es-ES" sz="1400" dirty="0" smtClean="0"/>
            </a:br>
            <a:endParaRPr lang="en" sz="1400" dirty="0"/>
          </a:p>
        </p:txBody>
      </p:sp>
      <p:grpSp>
        <p:nvGrpSpPr>
          <p:cNvPr id="405" name="Shape 405"/>
          <p:cNvGrpSpPr/>
          <p:nvPr/>
        </p:nvGrpSpPr>
        <p:grpSpPr>
          <a:xfrm>
            <a:off x="349678" y="869068"/>
            <a:ext cx="449032" cy="449032"/>
            <a:chOff x="2594050" y="1631825"/>
            <a:chExt cx="439625" cy="439625"/>
          </a:xfrm>
        </p:grpSpPr>
        <p:sp>
          <p:nvSpPr>
            <p:cNvPr id="406" name="Shape 40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5580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>
                <a:solidFill>
                  <a:srgbClr val="F44336"/>
                </a:solidFill>
              </a:rPr>
              <a:t>Conclusions</a:t>
            </a:r>
            <a:endParaRPr lang="en" dirty="0">
              <a:solidFill>
                <a:srgbClr val="F44336"/>
              </a:solidFill>
            </a:endParaRPr>
          </a:p>
        </p:txBody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s-ES" sz="1400" dirty="0" err="1" smtClean="0"/>
              <a:t>Looking</a:t>
            </a:r>
            <a:r>
              <a:rPr lang="es-ES" sz="1400" dirty="0" smtClean="0"/>
              <a:t> </a:t>
            </a:r>
            <a:r>
              <a:rPr lang="es-ES" sz="1400" dirty="0" err="1" smtClean="0"/>
              <a:t>for</a:t>
            </a:r>
            <a:r>
              <a:rPr lang="es-ES" sz="1400" dirty="0" smtClean="0"/>
              <a:t> elemental ratios? </a:t>
            </a:r>
            <a:r>
              <a:rPr lang="es-ES" sz="1400" b="1" u="sng" dirty="0" err="1" smtClean="0"/>
              <a:t>Follow</a:t>
            </a:r>
            <a:r>
              <a:rPr lang="es-ES" sz="1400" b="1" u="sng" dirty="0" smtClean="0"/>
              <a:t> </a:t>
            </a:r>
            <a:r>
              <a:rPr lang="es-ES" sz="1400" b="1" u="sng" dirty="0" err="1" smtClean="0"/>
              <a:t>the</a:t>
            </a:r>
            <a:r>
              <a:rPr lang="es-ES" sz="1400" b="1" u="sng" dirty="0" smtClean="0"/>
              <a:t> </a:t>
            </a:r>
            <a:r>
              <a:rPr lang="es-ES" sz="1400" b="1" u="sng" dirty="0" err="1" smtClean="0"/>
              <a:t>solids</a:t>
            </a:r>
            <a:r>
              <a:rPr lang="es-ES" sz="1400" b="1" u="sng" dirty="0" smtClean="0"/>
              <a:t>!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endParaRPr lang="es-ES" sz="1400" dirty="0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s-ES" sz="1400" dirty="0" err="1" smtClean="0"/>
              <a:t>If</a:t>
            </a:r>
            <a:r>
              <a:rPr lang="es-ES" sz="1400" dirty="0" smtClean="0"/>
              <a:t> </a:t>
            </a:r>
            <a:r>
              <a:rPr lang="es-ES" sz="1400" dirty="0" err="1" smtClean="0"/>
              <a:t>atmospheric</a:t>
            </a:r>
            <a:r>
              <a:rPr lang="es-ES" sz="1400" dirty="0" smtClean="0"/>
              <a:t> </a:t>
            </a:r>
            <a:r>
              <a:rPr lang="es-ES" sz="1400" dirty="0" err="1" smtClean="0"/>
              <a:t>accretion</a:t>
            </a:r>
            <a:r>
              <a:rPr lang="es-ES" sz="1400" dirty="0" smtClean="0"/>
              <a:t> </a:t>
            </a:r>
            <a:r>
              <a:rPr lang="es-ES" sz="1400" dirty="0" err="1" smtClean="0"/>
              <a:t>occurs</a:t>
            </a:r>
            <a:r>
              <a:rPr lang="es-ES" sz="1400" dirty="0" smtClean="0"/>
              <a:t> in-situ, </a:t>
            </a:r>
            <a:r>
              <a:rPr lang="es-ES" sz="1400" b="1" dirty="0" err="1" smtClean="0"/>
              <a:t>this</a:t>
            </a:r>
            <a:r>
              <a:rPr lang="es-ES" sz="1400" b="1" dirty="0" smtClean="0"/>
              <a:t> </a:t>
            </a:r>
            <a:r>
              <a:rPr lang="es-ES" sz="1400" b="1" dirty="0" err="1" smtClean="0"/>
              <a:t>leaves</a:t>
            </a:r>
            <a:r>
              <a:rPr lang="es-ES" sz="1400" b="1" dirty="0" smtClean="0"/>
              <a:t> </a:t>
            </a:r>
            <a:r>
              <a:rPr lang="es-ES" sz="1400" b="1" dirty="0" err="1" smtClean="0"/>
              <a:t>signatures</a:t>
            </a:r>
            <a:r>
              <a:rPr lang="es-ES" sz="1400" b="1" dirty="0" smtClean="0"/>
              <a:t> </a:t>
            </a:r>
            <a:r>
              <a:rPr lang="es-ES" sz="1400" dirty="0" err="1" smtClean="0"/>
              <a:t>on</a:t>
            </a:r>
            <a:r>
              <a:rPr lang="es-ES" sz="1400" dirty="0" smtClean="0"/>
              <a:t> </a:t>
            </a:r>
            <a:r>
              <a:rPr lang="es-ES" sz="1400" dirty="0" err="1" smtClean="0"/>
              <a:t>our</a:t>
            </a:r>
            <a:r>
              <a:rPr lang="es-ES" sz="1400" dirty="0" smtClean="0"/>
              <a:t> “</a:t>
            </a:r>
            <a:r>
              <a:rPr lang="es-ES" sz="1400" dirty="0" err="1" smtClean="0"/>
              <a:t>big</a:t>
            </a:r>
            <a:r>
              <a:rPr lang="es-ES" sz="1400" dirty="0" smtClean="0"/>
              <a:t> 6” (</a:t>
            </a:r>
            <a:r>
              <a:rPr lang="es-ES" sz="1400" dirty="0" err="1" smtClean="0"/>
              <a:t>Na</a:t>
            </a:r>
            <a:r>
              <a:rPr lang="es-ES" sz="1400" dirty="0" smtClean="0"/>
              <a:t>, K, Fe, Ti, V, O). C/O ratios </a:t>
            </a:r>
            <a:r>
              <a:rPr lang="es-ES" sz="1400" dirty="0" err="1" smtClean="0"/>
              <a:t>generally</a:t>
            </a:r>
            <a:r>
              <a:rPr lang="es-ES" sz="1400" dirty="0" smtClean="0"/>
              <a:t> sub-</a:t>
            </a:r>
            <a:r>
              <a:rPr lang="es-ES" sz="1400" dirty="0" err="1" smtClean="0"/>
              <a:t>stellar</a:t>
            </a:r>
            <a:r>
              <a:rPr lang="es-ES" sz="1400" dirty="0" smtClean="0"/>
              <a:t> in </a:t>
            </a:r>
            <a:r>
              <a:rPr lang="es-ES" sz="1400" dirty="0" err="1" smtClean="0"/>
              <a:t>our</a:t>
            </a:r>
            <a:r>
              <a:rPr lang="es-ES" sz="1400" dirty="0" smtClean="0"/>
              <a:t> </a:t>
            </a:r>
            <a:r>
              <a:rPr lang="es-ES" sz="1400" dirty="0" err="1" smtClean="0"/>
              <a:t>model</a:t>
            </a:r>
            <a:r>
              <a:rPr lang="es-ES" sz="1400" dirty="0" smtClean="0"/>
              <a:t>.</a:t>
            </a:r>
            <a:br>
              <a:rPr lang="es-ES" sz="1400" dirty="0" smtClean="0"/>
            </a:br>
            <a:endParaRPr lang="es-ES" sz="1400" dirty="0" smtClean="0"/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s-ES" sz="1400" dirty="0" err="1" smtClean="0"/>
              <a:t>These</a:t>
            </a:r>
            <a:r>
              <a:rPr lang="es-ES" sz="1400" dirty="0" smtClean="0"/>
              <a:t> </a:t>
            </a:r>
            <a:r>
              <a:rPr lang="es-ES" sz="1400" b="1" dirty="0" err="1" smtClean="0"/>
              <a:t>imprint</a:t>
            </a:r>
            <a:r>
              <a:rPr lang="es-ES" sz="1400" b="1" dirty="0" smtClean="0"/>
              <a:t> </a:t>
            </a:r>
            <a:r>
              <a:rPr lang="es-ES" sz="1400" b="1" dirty="0" err="1" smtClean="0"/>
              <a:t>signatures</a:t>
            </a:r>
            <a:r>
              <a:rPr lang="es-ES" sz="1400" b="1" dirty="0" smtClean="0"/>
              <a:t> </a:t>
            </a:r>
            <a:r>
              <a:rPr lang="es-ES" sz="1400" b="1" dirty="0" err="1" smtClean="0"/>
              <a:t>that</a:t>
            </a:r>
            <a:r>
              <a:rPr lang="es-ES" sz="1400" b="1" dirty="0" smtClean="0"/>
              <a:t> </a:t>
            </a:r>
            <a:r>
              <a:rPr lang="es-ES" sz="1400" b="1" dirty="0" err="1" smtClean="0"/>
              <a:t>might</a:t>
            </a:r>
            <a:r>
              <a:rPr lang="es-ES" sz="1400" b="1" dirty="0" smtClean="0"/>
              <a:t> be observable </a:t>
            </a:r>
            <a:r>
              <a:rPr lang="es-ES" sz="1400" dirty="0" smtClean="0"/>
              <a:t>in </a:t>
            </a:r>
            <a:r>
              <a:rPr lang="es-ES" sz="1400" dirty="0" err="1" smtClean="0"/>
              <a:t>the</a:t>
            </a:r>
            <a:r>
              <a:rPr lang="es-ES" sz="1400" dirty="0" smtClean="0"/>
              <a:t> </a:t>
            </a:r>
            <a:r>
              <a:rPr lang="es-ES" sz="1400" dirty="0" err="1" smtClean="0"/>
              <a:t>near</a:t>
            </a:r>
            <a:r>
              <a:rPr lang="es-ES" sz="1400" dirty="0" smtClean="0"/>
              <a:t> </a:t>
            </a:r>
            <a:r>
              <a:rPr lang="es-ES" sz="1400" dirty="0" err="1" smtClean="0"/>
              <a:t>future</a:t>
            </a:r>
            <a:r>
              <a:rPr lang="es-ES" sz="1400" dirty="0" smtClean="0"/>
              <a:t> </a:t>
            </a:r>
            <a:r>
              <a:rPr lang="es-ES" sz="1400" dirty="0" err="1" smtClean="0"/>
              <a:t>via</a:t>
            </a:r>
            <a:r>
              <a:rPr lang="es-ES" sz="1400" dirty="0" smtClean="0"/>
              <a:t> </a:t>
            </a:r>
            <a:r>
              <a:rPr lang="es-ES" sz="1400" dirty="0" err="1" smtClean="0"/>
              <a:t>transmission</a:t>
            </a:r>
            <a:r>
              <a:rPr lang="es-ES" sz="1400" dirty="0" smtClean="0"/>
              <a:t>.</a:t>
            </a:r>
            <a:endParaRPr lang="en" sz="1400" dirty="0"/>
          </a:p>
        </p:txBody>
      </p:sp>
      <p:grpSp>
        <p:nvGrpSpPr>
          <p:cNvPr id="405" name="Shape 405"/>
          <p:cNvGrpSpPr/>
          <p:nvPr/>
        </p:nvGrpSpPr>
        <p:grpSpPr>
          <a:xfrm>
            <a:off x="349678" y="869068"/>
            <a:ext cx="449032" cy="449032"/>
            <a:chOff x="2594050" y="1631825"/>
            <a:chExt cx="439625" cy="439625"/>
          </a:xfrm>
        </p:grpSpPr>
        <p:sp>
          <p:nvSpPr>
            <p:cNvPr id="406" name="Shape 40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987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0" y="535259"/>
            <a:ext cx="5718098" cy="4264180"/>
          </a:xfrm>
          <a:prstGeom prst="rect">
            <a:avLst/>
          </a:prstGeom>
        </p:spPr>
      </p:pic>
      <p:sp>
        <p:nvSpPr>
          <p:cNvPr id="8" name="Shape 88"/>
          <p:cNvSpPr txBox="1">
            <a:spLocks/>
          </p:cNvSpPr>
          <p:nvPr/>
        </p:nvSpPr>
        <p:spPr>
          <a:xfrm>
            <a:off x="4201958" y="295700"/>
            <a:ext cx="4531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Font typeface="Karla"/>
              <a:buNone/>
            </a:pP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Thorngren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 et al. (2016)</a:t>
            </a:r>
            <a:endParaRPr lang="en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89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45314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5722"/>
                </a:solidFill>
              </a:rPr>
              <a:t>THANKS!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>
                <a:solidFill>
                  <a:srgbClr val="F44336"/>
                </a:solidFill>
              </a:rPr>
              <a:t>BACKUP 1: </a:t>
            </a:r>
            <a:r>
              <a:rPr lang="es-ES" dirty="0" err="1" smtClean="0">
                <a:solidFill>
                  <a:srgbClr val="F44336"/>
                </a:solidFill>
              </a:rPr>
              <a:t>Condensates</a:t>
            </a:r>
            <a:endParaRPr lang="en" dirty="0">
              <a:solidFill>
                <a:srgbClr val="F44336"/>
              </a:solidFill>
            </a:endParaRPr>
          </a:p>
        </p:txBody>
      </p:sp>
      <p:grpSp>
        <p:nvGrpSpPr>
          <p:cNvPr id="405" name="Shape 405"/>
          <p:cNvGrpSpPr/>
          <p:nvPr/>
        </p:nvGrpSpPr>
        <p:grpSpPr>
          <a:xfrm>
            <a:off x="349678" y="869068"/>
            <a:ext cx="449032" cy="449032"/>
            <a:chOff x="2594050" y="1631825"/>
            <a:chExt cx="439625" cy="439625"/>
          </a:xfrm>
        </p:grpSpPr>
        <p:sp>
          <p:nvSpPr>
            <p:cNvPr id="406" name="Shape 40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1379199"/>
            <a:ext cx="4424824" cy="36043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350" y="2557849"/>
            <a:ext cx="15969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Karla" charset="0"/>
                <a:ea typeface="Karla" charset="0"/>
                <a:cs typeface="Karla" charset="0"/>
              </a:rPr>
              <a:t>+ </a:t>
            </a:r>
            <a:r>
              <a:rPr lang="en-US" sz="2000" dirty="0" err="1" smtClean="0">
                <a:latin typeface="Karla" charset="0"/>
                <a:ea typeface="Karla" charset="0"/>
                <a:cs typeface="Karla" charset="0"/>
              </a:rPr>
              <a:t>dS</a:t>
            </a:r>
            <a:r>
              <a:rPr lang="en-US" sz="2000" dirty="0" smtClean="0">
                <a:latin typeface="Karla" charset="0"/>
                <a:ea typeface="Karla" charset="0"/>
                <a:cs typeface="Karla" charset="0"/>
              </a:rPr>
              <a:t> = </a:t>
            </a:r>
            <a:r>
              <a:rPr lang="en-US" sz="2000" dirty="0" err="1">
                <a:latin typeface="Karla" charset="0"/>
                <a:ea typeface="Karla" charset="0"/>
                <a:cs typeface="Karla" charset="0"/>
              </a:rPr>
              <a:t>C</a:t>
            </a:r>
            <a:r>
              <a:rPr lang="en-US" sz="2000" i="1" dirty="0" err="1" smtClean="0">
                <a:latin typeface="Karla" charset="0"/>
                <a:ea typeface="Karla" charset="0"/>
                <a:cs typeface="Karla" charset="0"/>
              </a:rPr>
              <a:t>d</a:t>
            </a:r>
            <a:r>
              <a:rPr lang="en-US" sz="2000" dirty="0" err="1" smtClean="0">
                <a:latin typeface="Karla" charset="0"/>
                <a:ea typeface="Karla" charset="0"/>
                <a:cs typeface="Karla" charset="0"/>
              </a:rPr>
              <a:t>T</a:t>
            </a:r>
            <a:r>
              <a:rPr lang="en-US" sz="2000" dirty="0" smtClean="0">
                <a:latin typeface="Karla" charset="0"/>
                <a:ea typeface="Karla" charset="0"/>
                <a:cs typeface="Karla" charset="0"/>
              </a:rPr>
              <a:t>/T</a:t>
            </a:r>
          </a:p>
          <a:p>
            <a:r>
              <a:rPr lang="en-US" sz="2000" dirty="0" smtClean="0">
                <a:latin typeface="Karla" charset="0"/>
                <a:ea typeface="Karla" charset="0"/>
                <a:cs typeface="Karla" charset="0"/>
              </a:rPr>
              <a:t>+ </a:t>
            </a:r>
            <a:r>
              <a:rPr lang="en-US" sz="2000" dirty="0" err="1" smtClean="0">
                <a:latin typeface="Karla" charset="0"/>
                <a:ea typeface="Karla" charset="0"/>
                <a:cs typeface="Karla" charset="0"/>
              </a:rPr>
              <a:t>dH</a:t>
            </a:r>
            <a:r>
              <a:rPr lang="en-US" sz="2000" dirty="0" smtClean="0">
                <a:latin typeface="Karla" charset="0"/>
                <a:ea typeface="Karla" charset="0"/>
                <a:cs typeface="Karla" charset="0"/>
              </a:rPr>
              <a:t> = </a:t>
            </a:r>
            <a:r>
              <a:rPr lang="en-US" sz="2000" dirty="0" err="1" smtClean="0">
                <a:latin typeface="Karla" charset="0"/>
                <a:ea typeface="Karla" charset="0"/>
                <a:cs typeface="Karla" charset="0"/>
              </a:rPr>
              <a:t>C</a:t>
            </a:r>
            <a:r>
              <a:rPr lang="en-US" sz="2000" i="1" dirty="0" err="1" smtClean="0">
                <a:latin typeface="Karla" charset="0"/>
                <a:ea typeface="Karla" charset="0"/>
                <a:cs typeface="Karla" charset="0"/>
              </a:rPr>
              <a:t>d</a:t>
            </a:r>
            <a:r>
              <a:rPr lang="en-US" sz="2000" dirty="0" err="1" smtClean="0">
                <a:latin typeface="Karla" charset="0"/>
                <a:ea typeface="Karla" charset="0"/>
                <a:cs typeface="Karla" charset="0"/>
              </a:rPr>
              <a:t>T</a:t>
            </a:r>
            <a:endParaRPr lang="en-US" sz="20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2000" dirty="0" smtClean="0">
                <a:latin typeface="Karla" charset="0"/>
                <a:ea typeface="Karla" charset="0"/>
                <a:cs typeface="Karla" charset="0"/>
              </a:rPr>
              <a:t>+ Gibbs</a:t>
            </a:r>
            <a:endParaRPr lang="en-US" sz="20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8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>
                <a:solidFill>
                  <a:srgbClr val="F44336"/>
                </a:solidFill>
              </a:rPr>
              <a:t>BACKUP 2: </a:t>
            </a:r>
            <a:r>
              <a:rPr lang="es-ES" dirty="0" err="1" smtClean="0">
                <a:solidFill>
                  <a:srgbClr val="F44336"/>
                </a:solidFill>
              </a:rPr>
              <a:t>Mixing</a:t>
            </a:r>
            <a:r>
              <a:rPr lang="es-ES" dirty="0" smtClean="0">
                <a:solidFill>
                  <a:srgbClr val="F44336"/>
                </a:solidFill>
              </a:rPr>
              <a:t> ratios pt. I</a:t>
            </a:r>
            <a:endParaRPr lang="en" dirty="0">
              <a:solidFill>
                <a:srgbClr val="F44336"/>
              </a:solidFill>
            </a:endParaRPr>
          </a:p>
        </p:txBody>
      </p:sp>
      <p:grpSp>
        <p:nvGrpSpPr>
          <p:cNvPr id="405" name="Shape 405"/>
          <p:cNvGrpSpPr/>
          <p:nvPr/>
        </p:nvGrpSpPr>
        <p:grpSpPr>
          <a:xfrm>
            <a:off x="349678" y="869068"/>
            <a:ext cx="449032" cy="449032"/>
            <a:chOff x="2594050" y="1631825"/>
            <a:chExt cx="439625" cy="439625"/>
          </a:xfrm>
        </p:grpSpPr>
        <p:sp>
          <p:nvSpPr>
            <p:cNvPr id="406" name="Shape 40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853" y="1481844"/>
            <a:ext cx="4428597" cy="350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4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smtClean="0">
                <a:solidFill>
                  <a:srgbClr val="F44336"/>
                </a:solidFill>
              </a:rPr>
              <a:t>BACKUP 2: </a:t>
            </a:r>
            <a:r>
              <a:rPr lang="es-ES" dirty="0" err="1" smtClean="0">
                <a:solidFill>
                  <a:srgbClr val="F44336"/>
                </a:solidFill>
              </a:rPr>
              <a:t>Mixing</a:t>
            </a:r>
            <a:r>
              <a:rPr lang="es-ES" dirty="0" smtClean="0">
                <a:solidFill>
                  <a:srgbClr val="F44336"/>
                </a:solidFill>
              </a:rPr>
              <a:t> ratios pt. II</a:t>
            </a:r>
            <a:endParaRPr lang="en" dirty="0">
              <a:solidFill>
                <a:srgbClr val="F44336"/>
              </a:solidFill>
            </a:endParaRPr>
          </a:p>
        </p:txBody>
      </p:sp>
      <p:grpSp>
        <p:nvGrpSpPr>
          <p:cNvPr id="405" name="Shape 405"/>
          <p:cNvGrpSpPr/>
          <p:nvPr/>
        </p:nvGrpSpPr>
        <p:grpSpPr>
          <a:xfrm>
            <a:off x="349678" y="869068"/>
            <a:ext cx="449032" cy="449032"/>
            <a:chOff x="2594050" y="1631825"/>
            <a:chExt cx="439625" cy="439625"/>
          </a:xfrm>
        </p:grpSpPr>
        <p:sp>
          <p:nvSpPr>
            <p:cNvPr id="406" name="Shape 40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561" y="1379199"/>
            <a:ext cx="4763529" cy="357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8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4" y="444191"/>
            <a:ext cx="6220213" cy="45571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9951" y="3757960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</a:t>
            </a:r>
            <a:r>
              <a:rPr lang="en-US" baseline="-25000" dirty="0" smtClean="0">
                <a:solidFill>
                  <a:schemeClr val="accent1"/>
                </a:solidFill>
              </a:rPr>
              <a:t>2</a:t>
            </a:r>
            <a:r>
              <a:rPr lang="en-US" dirty="0" smtClean="0">
                <a:solidFill>
                  <a:schemeClr val="accent1"/>
                </a:solidFill>
              </a:rPr>
              <a:t>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5332" y="3757959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CO</a:t>
            </a:r>
            <a:r>
              <a:rPr lang="en-US" baseline="-25000" dirty="0" smtClean="0">
                <a:solidFill>
                  <a:schemeClr val="accent1"/>
                </a:solidFill>
              </a:rPr>
              <a:t>2</a:t>
            </a:r>
            <a:endParaRPr lang="en-US" baseline="-250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37030" y="2215373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CO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42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75" y="370703"/>
            <a:ext cx="6030097" cy="452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3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2800" dirty="0" err="1" smtClean="0"/>
              <a:t>Beyond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C/O Ratio</a:t>
            </a:r>
            <a:endParaRPr lang="en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1" y="281480"/>
            <a:ext cx="3183983" cy="4166777"/>
          </a:xfrm>
          <a:prstGeom prst="rect">
            <a:avLst/>
          </a:prstGeom>
        </p:spPr>
      </p:pic>
      <p:sp>
        <p:nvSpPr>
          <p:cNvPr id="7" name="Shape 88"/>
          <p:cNvSpPr txBox="1">
            <a:spLocks/>
          </p:cNvSpPr>
          <p:nvPr/>
        </p:nvSpPr>
        <p:spPr>
          <a:xfrm>
            <a:off x="1124222" y="4577768"/>
            <a:ext cx="4531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Font typeface="Karla"/>
              <a:buNone/>
            </a:pP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Sing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 et al., 2016)</a:t>
            </a:r>
            <a:endParaRPr lang="en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966</Words>
  <Application>Microsoft Macintosh PowerPoint</Application>
  <PresentationFormat>On-screen Show (16:9)</PresentationFormat>
  <Paragraphs>228</Paragraphs>
  <Slides>53</Slides>
  <Notes>53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Karla</vt:lpstr>
      <vt:lpstr>Montserrat</vt:lpstr>
      <vt:lpstr>Arial</vt:lpstr>
      <vt:lpstr>Arvirargus template</vt:lpstr>
      <vt:lpstr>ATMOSPHERIC COMPOSITION  BEYOND THE C/O RATIO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Beyond the C/O Ratio</vt:lpstr>
      <vt:lpstr>PowerPoint Presentation</vt:lpstr>
      <vt:lpstr>PowerPoint Presentation</vt:lpstr>
      <vt:lpstr>PowerPoint Presentation</vt:lpstr>
      <vt:lpstr>PowerPoint Presentation</vt:lpstr>
      <vt:lpstr>THE MODEL</vt:lpstr>
      <vt:lpstr>THE MODEL</vt:lpstr>
      <vt:lpstr>THE MODEL</vt:lpstr>
      <vt:lpstr>THE MODEL</vt:lpstr>
      <vt:lpstr>THE MODEL</vt:lpstr>
      <vt:lpstr>THE MODEL</vt:lpstr>
      <vt:lpstr>THE MODEL</vt:lpstr>
      <vt:lpstr>Results pt. 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pt. II </vt:lpstr>
      <vt:lpstr>TWO IN-SITU PLANETS</vt:lpstr>
      <vt:lpstr>TWO IN-SITU PLANETS</vt:lpstr>
      <vt:lpstr>TWO IN-SITU PLANETS</vt:lpstr>
      <vt:lpstr>0.1 AU IN-SITU PLANET</vt:lpstr>
      <vt:lpstr>0.1 AU IN-SITU PLANET</vt:lpstr>
      <vt:lpstr>0.1 AU IN-SITU PLANET</vt:lpstr>
      <vt:lpstr>0.1 AU IN-SITU PLANET</vt:lpstr>
      <vt:lpstr>0.1 AU IN-SITU PLANET</vt:lpstr>
      <vt:lpstr>0.1 AU IN-SITU PLANET</vt:lpstr>
      <vt:lpstr>0.1 AU IN-SITU PLANET</vt:lpstr>
      <vt:lpstr>0.1 AU IN-SITU PLANET</vt:lpstr>
      <vt:lpstr>0.1 AU IN-SITU PLANET</vt:lpstr>
      <vt:lpstr>0.1 AU IN-SITU PLANET</vt:lpstr>
      <vt:lpstr>0.05 AU IN-SITU PLANET</vt:lpstr>
      <vt:lpstr>0.05 AU IN-SITU PLANET</vt:lpstr>
      <vt:lpstr>0.05 AU IN-SITU PLANET</vt:lpstr>
      <vt:lpstr>0.05 AU IN-SITU PLANET</vt:lpstr>
      <vt:lpstr>0.05 AU IN-SITU PLANET</vt:lpstr>
      <vt:lpstr>0.05 AU IN-SITU PLANET</vt:lpstr>
      <vt:lpstr>Conclusions</vt:lpstr>
      <vt:lpstr>Conclusions</vt:lpstr>
      <vt:lpstr>Conclusions</vt:lpstr>
      <vt:lpstr>THANKS!</vt:lpstr>
      <vt:lpstr>BACKUP 1: Condensates</vt:lpstr>
      <vt:lpstr>BACKUP 2: Mixing ratios pt. I</vt:lpstr>
      <vt:lpstr>BACKUP 2: Mixing ratios pt. II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ATMOSPHERIC COMPOSITION  BEYOND THE C/O RATIO</dc:title>
  <cp:lastModifiedBy>Microsoft Office User</cp:lastModifiedBy>
  <cp:revision>54</cp:revision>
  <dcterms:modified xsi:type="dcterms:W3CDTF">2016-07-28T08:53:45Z</dcterms:modified>
</cp:coreProperties>
</file>